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3"/>
  </p:notesMasterIdLst>
  <p:sldIdLst>
    <p:sldId id="260" r:id="rId2"/>
    <p:sldId id="257" r:id="rId3"/>
    <p:sldId id="258" r:id="rId4"/>
    <p:sldId id="384" r:id="rId5"/>
    <p:sldId id="357" r:id="rId6"/>
    <p:sldId id="385" r:id="rId7"/>
    <p:sldId id="386" r:id="rId8"/>
    <p:sldId id="387" r:id="rId9"/>
    <p:sldId id="388" r:id="rId10"/>
    <p:sldId id="389" r:id="rId11"/>
    <p:sldId id="390" r:id="rId12"/>
    <p:sldId id="391" r:id="rId13"/>
    <p:sldId id="392" r:id="rId14"/>
    <p:sldId id="393" r:id="rId15"/>
    <p:sldId id="394" r:id="rId16"/>
    <p:sldId id="395" r:id="rId17"/>
    <p:sldId id="396" r:id="rId18"/>
    <p:sldId id="397" r:id="rId19"/>
    <p:sldId id="398" r:id="rId20"/>
    <p:sldId id="399" r:id="rId21"/>
    <p:sldId id="400" r:id="rId22"/>
    <p:sldId id="401" r:id="rId23"/>
    <p:sldId id="402" r:id="rId24"/>
    <p:sldId id="403" r:id="rId25"/>
    <p:sldId id="404" r:id="rId26"/>
    <p:sldId id="405" r:id="rId27"/>
    <p:sldId id="360" r:id="rId28"/>
    <p:sldId id="361" r:id="rId29"/>
    <p:sldId id="362" r:id="rId30"/>
    <p:sldId id="298" r:id="rId31"/>
    <p:sldId id="319" r:id="rId32"/>
    <p:sldId id="297" r:id="rId33"/>
    <p:sldId id="266" r:id="rId34"/>
    <p:sldId id="364" r:id="rId35"/>
    <p:sldId id="367" r:id="rId36"/>
    <p:sldId id="368" r:id="rId37"/>
    <p:sldId id="369" r:id="rId38"/>
    <p:sldId id="370" r:id="rId39"/>
    <p:sldId id="371" r:id="rId40"/>
    <p:sldId id="372" r:id="rId41"/>
    <p:sldId id="373" r:id="rId42"/>
    <p:sldId id="406" r:id="rId43"/>
    <p:sldId id="408" r:id="rId44"/>
    <p:sldId id="409" r:id="rId45"/>
    <p:sldId id="435" r:id="rId46"/>
    <p:sldId id="410" r:id="rId47"/>
    <p:sldId id="412" r:id="rId48"/>
    <p:sldId id="413" r:id="rId49"/>
    <p:sldId id="414" r:id="rId50"/>
    <p:sldId id="415" r:id="rId51"/>
    <p:sldId id="416" r:id="rId52"/>
    <p:sldId id="417" r:id="rId53"/>
    <p:sldId id="418" r:id="rId54"/>
    <p:sldId id="419" r:id="rId55"/>
    <p:sldId id="420" r:id="rId56"/>
    <p:sldId id="421" r:id="rId57"/>
    <p:sldId id="422" r:id="rId58"/>
    <p:sldId id="261" r:id="rId59"/>
    <p:sldId id="423" r:id="rId60"/>
    <p:sldId id="375" r:id="rId61"/>
    <p:sldId id="425" r:id="rId62"/>
    <p:sldId id="427" r:id="rId63"/>
    <p:sldId id="428" r:id="rId64"/>
    <p:sldId id="429" r:id="rId65"/>
    <p:sldId id="424" r:id="rId66"/>
    <p:sldId id="426" r:id="rId67"/>
    <p:sldId id="430" r:id="rId68"/>
    <p:sldId id="431" r:id="rId69"/>
    <p:sldId id="432" r:id="rId70"/>
    <p:sldId id="433" r:id="rId71"/>
    <p:sldId id="383" r:id="rId7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0464" autoAdjust="0"/>
  </p:normalViewPr>
  <p:slideViewPr>
    <p:cSldViewPr snapToGrid="0">
      <p:cViewPr varScale="1">
        <p:scale>
          <a:sx n="81" d="100"/>
          <a:sy n="81" d="100"/>
        </p:scale>
        <p:origin x="754"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3.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A42F15B-5694-4C2A-9F26-073D8FC375DE}" type="datetimeFigureOut">
              <a:rPr lang="en-IN" smtClean="0"/>
              <a:t>27-02-2024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0FCA84-747F-4A8B-828A-666C61EB5F9C}" type="slidenum">
              <a:rPr lang="en-IN" smtClean="0"/>
              <a:t>‹#›</a:t>
            </a:fld>
            <a:endParaRPr lang="en-IN"/>
          </a:p>
        </p:txBody>
      </p:sp>
    </p:spTree>
    <p:extLst>
      <p:ext uri="{BB962C8B-B14F-4D97-AF65-F5344CB8AC3E}">
        <p14:creationId xmlns:p14="http://schemas.microsoft.com/office/powerpoint/2010/main" val="40195213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122" name="Rectangle 8">
            <a:extLst>
              <a:ext uri="{FF2B5EF4-FFF2-40B4-BE49-F238E27FC236}">
                <a16:creationId xmlns:a16="http://schemas.microsoft.com/office/drawing/2014/main" id="{AD6BDA6C-CF78-4F24-A7EF-813858E0D0DD}"/>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0" algn="l"/>
                <a:tab pos="484188" algn="l"/>
                <a:tab pos="971550" algn="l"/>
                <a:tab pos="1457325" algn="l"/>
                <a:tab pos="1944688" algn="l"/>
                <a:tab pos="2430463" algn="l"/>
                <a:tab pos="2917825" algn="l"/>
                <a:tab pos="3405188" algn="l"/>
                <a:tab pos="3890963" algn="l"/>
                <a:tab pos="4378325" algn="l"/>
                <a:tab pos="4864100" algn="l"/>
                <a:tab pos="5351463" algn="l"/>
                <a:tab pos="5838825" algn="l"/>
                <a:tab pos="6324600" algn="l"/>
                <a:tab pos="6811963" algn="l"/>
                <a:tab pos="7297738" algn="l"/>
                <a:tab pos="7785100" algn="l"/>
                <a:tab pos="8272463" algn="l"/>
                <a:tab pos="8758238" algn="l"/>
                <a:tab pos="9245600" algn="l"/>
                <a:tab pos="9731375" algn="l"/>
              </a:tabLst>
              <a:defRPr>
                <a:solidFill>
                  <a:schemeClr val="bg1"/>
                </a:solidFill>
                <a:latin typeface="Arial" panose="020B0604020202020204" pitchFamily="34" charset="0"/>
                <a:cs typeface="Droid Sans Fallback" charset="0"/>
              </a:defRPr>
            </a:lvl1pPr>
            <a:lvl2pPr>
              <a:tabLst>
                <a:tab pos="0" algn="l"/>
                <a:tab pos="484188" algn="l"/>
                <a:tab pos="971550" algn="l"/>
                <a:tab pos="1457325" algn="l"/>
                <a:tab pos="1944688" algn="l"/>
                <a:tab pos="2430463" algn="l"/>
                <a:tab pos="2917825" algn="l"/>
                <a:tab pos="3405188" algn="l"/>
                <a:tab pos="3890963" algn="l"/>
                <a:tab pos="4378325" algn="l"/>
                <a:tab pos="4864100" algn="l"/>
                <a:tab pos="5351463" algn="l"/>
                <a:tab pos="5838825" algn="l"/>
                <a:tab pos="6324600" algn="l"/>
                <a:tab pos="6811963" algn="l"/>
                <a:tab pos="7297738" algn="l"/>
                <a:tab pos="7785100" algn="l"/>
                <a:tab pos="8272463" algn="l"/>
                <a:tab pos="8758238" algn="l"/>
                <a:tab pos="9245600" algn="l"/>
                <a:tab pos="9731375" algn="l"/>
              </a:tabLst>
              <a:defRPr>
                <a:solidFill>
                  <a:schemeClr val="bg1"/>
                </a:solidFill>
                <a:latin typeface="Arial" panose="020B0604020202020204" pitchFamily="34" charset="0"/>
                <a:cs typeface="Droid Sans Fallback" charset="0"/>
              </a:defRPr>
            </a:lvl2pPr>
            <a:lvl3pPr>
              <a:tabLst>
                <a:tab pos="0" algn="l"/>
                <a:tab pos="484188" algn="l"/>
                <a:tab pos="971550" algn="l"/>
                <a:tab pos="1457325" algn="l"/>
                <a:tab pos="1944688" algn="l"/>
                <a:tab pos="2430463" algn="l"/>
                <a:tab pos="2917825" algn="l"/>
                <a:tab pos="3405188" algn="l"/>
                <a:tab pos="3890963" algn="l"/>
                <a:tab pos="4378325" algn="l"/>
                <a:tab pos="4864100" algn="l"/>
                <a:tab pos="5351463" algn="l"/>
                <a:tab pos="5838825" algn="l"/>
                <a:tab pos="6324600" algn="l"/>
                <a:tab pos="6811963" algn="l"/>
                <a:tab pos="7297738" algn="l"/>
                <a:tab pos="7785100" algn="l"/>
                <a:tab pos="8272463" algn="l"/>
                <a:tab pos="8758238" algn="l"/>
                <a:tab pos="9245600" algn="l"/>
                <a:tab pos="9731375" algn="l"/>
              </a:tabLst>
              <a:defRPr>
                <a:solidFill>
                  <a:schemeClr val="bg1"/>
                </a:solidFill>
                <a:latin typeface="Arial" panose="020B0604020202020204" pitchFamily="34" charset="0"/>
                <a:cs typeface="Droid Sans Fallback" charset="0"/>
              </a:defRPr>
            </a:lvl3pPr>
            <a:lvl4pPr>
              <a:tabLst>
                <a:tab pos="0" algn="l"/>
                <a:tab pos="484188" algn="l"/>
                <a:tab pos="971550" algn="l"/>
                <a:tab pos="1457325" algn="l"/>
                <a:tab pos="1944688" algn="l"/>
                <a:tab pos="2430463" algn="l"/>
                <a:tab pos="2917825" algn="l"/>
                <a:tab pos="3405188" algn="l"/>
                <a:tab pos="3890963" algn="l"/>
                <a:tab pos="4378325" algn="l"/>
                <a:tab pos="4864100" algn="l"/>
                <a:tab pos="5351463" algn="l"/>
                <a:tab pos="5838825" algn="l"/>
                <a:tab pos="6324600" algn="l"/>
                <a:tab pos="6811963" algn="l"/>
                <a:tab pos="7297738" algn="l"/>
                <a:tab pos="7785100" algn="l"/>
                <a:tab pos="8272463" algn="l"/>
                <a:tab pos="8758238" algn="l"/>
                <a:tab pos="9245600" algn="l"/>
                <a:tab pos="9731375" algn="l"/>
              </a:tabLst>
              <a:defRPr>
                <a:solidFill>
                  <a:schemeClr val="bg1"/>
                </a:solidFill>
                <a:latin typeface="Arial" panose="020B0604020202020204" pitchFamily="34" charset="0"/>
                <a:cs typeface="Droid Sans Fallback" charset="0"/>
              </a:defRPr>
            </a:lvl4pPr>
            <a:lvl5pPr>
              <a:tabLst>
                <a:tab pos="0" algn="l"/>
                <a:tab pos="484188" algn="l"/>
                <a:tab pos="971550" algn="l"/>
                <a:tab pos="1457325" algn="l"/>
                <a:tab pos="1944688" algn="l"/>
                <a:tab pos="2430463" algn="l"/>
                <a:tab pos="2917825" algn="l"/>
                <a:tab pos="3405188" algn="l"/>
                <a:tab pos="3890963" algn="l"/>
                <a:tab pos="4378325" algn="l"/>
                <a:tab pos="4864100" algn="l"/>
                <a:tab pos="5351463" algn="l"/>
                <a:tab pos="5838825" algn="l"/>
                <a:tab pos="6324600" algn="l"/>
                <a:tab pos="6811963" algn="l"/>
                <a:tab pos="7297738" algn="l"/>
                <a:tab pos="7785100" algn="l"/>
                <a:tab pos="8272463" algn="l"/>
                <a:tab pos="8758238" algn="l"/>
                <a:tab pos="9245600" algn="l"/>
                <a:tab pos="9731375" algn="l"/>
              </a:tabLst>
              <a:defRPr>
                <a:solidFill>
                  <a:schemeClr val="bg1"/>
                </a:solidFill>
                <a:latin typeface="Arial" panose="020B0604020202020204" pitchFamily="34" charset="0"/>
                <a:cs typeface="Droid Sans Fallback" charset="0"/>
              </a:defRPr>
            </a:lvl5pPr>
            <a:lvl6pPr marL="2514600" indent="-228600" defTabSz="449263" eaLnBrk="0" fontAlgn="base" hangingPunct="0">
              <a:spcBef>
                <a:spcPct val="0"/>
              </a:spcBef>
              <a:spcAft>
                <a:spcPct val="0"/>
              </a:spcAft>
              <a:tabLst>
                <a:tab pos="0" algn="l"/>
                <a:tab pos="484188" algn="l"/>
                <a:tab pos="971550" algn="l"/>
                <a:tab pos="1457325" algn="l"/>
                <a:tab pos="1944688" algn="l"/>
                <a:tab pos="2430463" algn="l"/>
                <a:tab pos="2917825" algn="l"/>
                <a:tab pos="3405188" algn="l"/>
                <a:tab pos="3890963" algn="l"/>
                <a:tab pos="4378325" algn="l"/>
                <a:tab pos="4864100" algn="l"/>
                <a:tab pos="5351463" algn="l"/>
                <a:tab pos="5838825" algn="l"/>
                <a:tab pos="6324600" algn="l"/>
                <a:tab pos="6811963" algn="l"/>
                <a:tab pos="7297738" algn="l"/>
                <a:tab pos="7785100" algn="l"/>
                <a:tab pos="8272463" algn="l"/>
                <a:tab pos="8758238" algn="l"/>
                <a:tab pos="9245600" algn="l"/>
                <a:tab pos="9731375" algn="l"/>
              </a:tabLst>
              <a:defRPr>
                <a:solidFill>
                  <a:schemeClr val="bg1"/>
                </a:solidFill>
                <a:latin typeface="Arial" panose="020B0604020202020204" pitchFamily="34" charset="0"/>
                <a:cs typeface="Droid Sans Fallback" charset="0"/>
              </a:defRPr>
            </a:lvl6pPr>
            <a:lvl7pPr marL="2971800" indent="-228600" defTabSz="449263" eaLnBrk="0" fontAlgn="base" hangingPunct="0">
              <a:spcBef>
                <a:spcPct val="0"/>
              </a:spcBef>
              <a:spcAft>
                <a:spcPct val="0"/>
              </a:spcAft>
              <a:tabLst>
                <a:tab pos="0" algn="l"/>
                <a:tab pos="484188" algn="l"/>
                <a:tab pos="971550" algn="l"/>
                <a:tab pos="1457325" algn="l"/>
                <a:tab pos="1944688" algn="l"/>
                <a:tab pos="2430463" algn="l"/>
                <a:tab pos="2917825" algn="l"/>
                <a:tab pos="3405188" algn="l"/>
                <a:tab pos="3890963" algn="l"/>
                <a:tab pos="4378325" algn="l"/>
                <a:tab pos="4864100" algn="l"/>
                <a:tab pos="5351463" algn="l"/>
                <a:tab pos="5838825" algn="l"/>
                <a:tab pos="6324600" algn="l"/>
                <a:tab pos="6811963" algn="l"/>
                <a:tab pos="7297738" algn="l"/>
                <a:tab pos="7785100" algn="l"/>
                <a:tab pos="8272463" algn="l"/>
                <a:tab pos="8758238" algn="l"/>
                <a:tab pos="9245600" algn="l"/>
                <a:tab pos="9731375" algn="l"/>
              </a:tabLst>
              <a:defRPr>
                <a:solidFill>
                  <a:schemeClr val="bg1"/>
                </a:solidFill>
                <a:latin typeface="Arial" panose="020B0604020202020204" pitchFamily="34" charset="0"/>
                <a:cs typeface="Droid Sans Fallback" charset="0"/>
              </a:defRPr>
            </a:lvl7pPr>
            <a:lvl8pPr marL="3429000" indent="-228600" defTabSz="449263" eaLnBrk="0" fontAlgn="base" hangingPunct="0">
              <a:spcBef>
                <a:spcPct val="0"/>
              </a:spcBef>
              <a:spcAft>
                <a:spcPct val="0"/>
              </a:spcAft>
              <a:tabLst>
                <a:tab pos="0" algn="l"/>
                <a:tab pos="484188" algn="l"/>
                <a:tab pos="971550" algn="l"/>
                <a:tab pos="1457325" algn="l"/>
                <a:tab pos="1944688" algn="l"/>
                <a:tab pos="2430463" algn="l"/>
                <a:tab pos="2917825" algn="l"/>
                <a:tab pos="3405188" algn="l"/>
                <a:tab pos="3890963" algn="l"/>
                <a:tab pos="4378325" algn="l"/>
                <a:tab pos="4864100" algn="l"/>
                <a:tab pos="5351463" algn="l"/>
                <a:tab pos="5838825" algn="l"/>
                <a:tab pos="6324600" algn="l"/>
                <a:tab pos="6811963" algn="l"/>
                <a:tab pos="7297738" algn="l"/>
                <a:tab pos="7785100" algn="l"/>
                <a:tab pos="8272463" algn="l"/>
                <a:tab pos="8758238" algn="l"/>
                <a:tab pos="9245600" algn="l"/>
                <a:tab pos="9731375" algn="l"/>
              </a:tabLst>
              <a:defRPr>
                <a:solidFill>
                  <a:schemeClr val="bg1"/>
                </a:solidFill>
                <a:latin typeface="Arial" panose="020B0604020202020204" pitchFamily="34" charset="0"/>
                <a:cs typeface="Droid Sans Fallback" charset="0"/>
              </a:defRPr>
            </a:lvl8pPr>
            <a:lvl9pPr marL="3886200" indent="-228600" defTabSz="449263" eaLnBrk="0" fontAlgn="base" hangingPunct="0">
              <a:spcBef>
                <a:spcPct val="0"/>
              </a:spcBef>
              <a:spcAft>
                <a:spcPct val="0"/>
              </a:spcAft>
              <a:tabLst>
                <a:tab pos="0" algn="l"/>
                <a:tab pos="484188" algn="l"/>
                <a:tab pos="971550" algn="l"/>
                <a:tab pos="1457325" algn="l"/>
                <a:tab pos="1944688" algn="l"/>
                <a:tab pos="2430463" algn="l"/>
                <a:tab pos="2917825" algn="l"/>
                <a:tab pos="3405188" algn="l"/>
                <a:tab pos="3890963" algn="l"/>
                <a:tab pos="4378325" algn="l"/>
                <a:tab pos="4864100" algn="l"/>
                <a:tab pos="5351463" algn="l"/>
                <a:tab pos="5838825" algn="l"/>
                <a:tab pos="6324600" algn="l"/>
                <a:tab pos="6811963" algn="l"/>
                <a:tab pos="7297738" algn="l"/>
                <a:tab pos="7785100" algn="l"/>
                <a:tab pos="8272463" algn="l"/>
                <a:tab pos="8758238" algn="l"/>
                <a:tab pos="9245600" algn="l"/>
                <a:tab pos="9731375" algn="l"/>
              </a:tabLst>
              <a:defRPr>
                <a:solidFill>
                  <a:schemeClr val="bg1"/>
                </a:solidFill>
                <a:latin typeface="Arial" panose="020B0604020202020204" pitchFamily="34" charset="0"/>
                <a:cs typeface="Droid Sans Fallback" charset="0"/>
              </a:defRPr>
            </a:lvl9pPr>
          </a:lstStyle>
          <a:p>
            <a:fld id="{8EED671D-5DB8-4211-BF4D-07FA0F481868}" type="slidenum">
              <a:rPr lang="en-IN" altLang="en-US">
                <a:solidFill>
                  <a:srgbClr val="000000"/>
                </a:solidFill>
                <a:latin typeface="Times New Roman" panose="02020603050405020304" pitchFamily="18" charset="0"/>
                <a:cs typeface="DejaVu Sans" charset="0"/>
              </a:rPr>
              <a:pPr/>
              <a:t>1</a:t>
            </a:fld>
            <a:endParaRPr lang="en-IN" altLang="en-US">
              <a:solidFill>
                <a:srgbClr val="000000"/>
              </a:solidFill>
              <a:latin typeface="Times New Roman" panose="02020603050405020304" pitchFamily="18" charset="0"/>
              <a:cs typeface="DejaVu Sans" charset="0"/>
            </a:endParaRPr>
          </a:p>
        </p:txBody>
      </p:sp>
      <p:sp>
        <p:nvSpPr>
          <p:cNvPr id="5123" name="Rectangle 1">
            <a:extLst>
              <a:ext uri="{FF2B5EF4-FFF2-40B4-BE49-F238E27FC236}">
                <a16:creationId xmlns:a16="http://schemas.microsoft.com/office/drawing/2014/main" id="{BA0C806E-1303-4EF8-B175-DC980A6C16E0}"/>
              </a:ext>
            </a:extLst>
          </p:cNvPr>
          <p:cNvSpPr>
            <a:spLocks noGrp="1" noRot="1" noChangeAspect="1" noChangeArrowheads="1" noTextEdit="1"/>
          </p:cNvSpPr>
          <p:nvPr>
            <p:ph type="sldImg"/>
          </p:nvPr>
        </p:nvSpPr>
        <p:spPr>
          <a:xfrm>
            <a:off x="-73025" y="909638"/>
            <a:ext cx="7974013" cy="4486275"/>
          </a:xfrm>
          <a:solidFill>
            <a:srgbClr val="FFFFFF"/>
          </a:solidFill>
          <a:ln>
            <a:solidFill>
              <a:srgbClr val="000000"/>
            </a:solidFill>
            <a:miter lim="800000"/>
            <a:headEnd/>
            <a:tailEnd/>
          </a:ln>
        </p:spPr>
      </p:sp>
      <p:sp>
        <p:nvSpPr>
          <p:cNvPr id="5124" name="Rectangle 2">
            <a:extLst>
              <a:ext uri="{FF2B5EF4-FFF2-40B4-BE49-F238E27FC236}">
                <a16:creationId xmlns:a16="http://schemas.microsoft.com/office/drawing/2014/main" id="{F2FA33E9-ACCD-47BC-9A53-461E381076BE}"/>
              </a:ext>
            </a:extLst>
          </p:cNvPr>
          <p:cNvSpPr>
            <a:spLocks noGrp="1" noChangeArrowheads="1"/>
          </p:cNvSpPr>
          <p:nvPr>
            <p:ph type="body" idx="1"/>
          </p:nvPr>
        </p:nvSpPr>
        <p:spPr>
          <a:xfrm>
            <a:off x="782638" y="5684838"/>
            <a:ext cx="6264275" cy="538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Image Placeholder 1">
            <a:extLst>
              <a:ext uri="{FF2B5EF4-FFF2-40B4-BE49-F238E27FC236}">
                <a16:creationId xmlns:a16="http://schemas.microsoft.com/office/drawing/2014/main" id="{0AE4122F-F3D2-4955-8340-12D2480169E5}"/>
              </a:ext>
            </a:extLst>
          </p:cNvPr>
          <p:cNvSpPr>
            <a:spLocks noGrp="1" noRot="1" noChangeAspect="1" noTextEdit="1"/>
          </p:cNvSpPr>
          <p:nvPr>
            <p:ph type="sldImg"/>
          </p:nvPr>
        </p:nvSpPr>
        <p:spPr>
          <a:ln>
            <a:solidFill>
              <a:srgbClr val="000000"/>
            </a:solidFill>
            <a:miter lim="800000"/>
            <a:headEnd/>
            <a:tailEnd/>
          </a:ln>
        </p:spPr>
      </p:sp>
      <p:sp>
        <p:nvSpPr>
          <p:cNvPr id="22531" name="Notes Placeholder 2">
            <a:extLst>
              <a:ext uri="{FF2B5EF4-FFF2-40B4-BE49-F238E27FC236}">
                <a16:creationId xmlns:a16="http://schemas.microsoft.com/office/drawing/2014/main" id="{91AFA83D-22C9-4D7E-B8C5-DFCC1F11245C}"/>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IN" altLang="en-US">
              <a:latin typeface="Times New Roman" panose="02020603050405020304" pitchFamily="18" charset="0"/>
            </a:endParaRPr>
          </a:p>
        </p:txBody>
      </p:sp>
      <p:sp>
        <p:nvSpPr>
          <p:cNvPr id="22532" name="Slide Number Placeholder 3">
            <a:extLst>
              <a:ext uri="{FF2B5EF4-FFF2-40B4-BE49-F238E27FC236}">
                <a16:creationId xmlns:a16="http://schemas.microsoft.com/office/drawing/2014/main" id="{8C6D2F09-DA71-4E62-94B2-0C364C7F693D}"/>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tabLst>
                <a:tab pos="0" algn="l"/>
                <a:tab pos="484188" algn="l"/>
                <a:tab pos="971550" algn="l"/>
                <a:tab pos="1457325" algn="l"/>
                <a:tab pos="1944688" algn="l"/>
                <a:tab pos="2430463" algn="l"/>
                <a:tab pos="2917825" algn="l"/>
                <a:tab pos="3405188" algn="l"/>
                <a:tab pos="3890963" algn="l"/>
                <a:tab pos="4378325" algn="l"/>
                <a:tab pos="4864100" algn="l"/>
                <a:tab pos="5351463" algn="l"/>
                <a:tab pos="5838825" algn="l"/>
                <a:tab pos="6324600" algn="l"/>
                <a:tab pos="6811963" algn="l"/>
                <a:tab pos="7297738" algn="l"/>
                <a:tab pos="7785100" algn="l"/>
                <a:tab pos="8272463" algn="l"/>
                <a:tab pos="8758238" algn="l"/>
                <a:tab pos="9245600" algn="l"/>
                <a:tab pos="9731375" algn="l"/>
              </a:tabLst>
              <a:defRPr>
                <a:solidFill>
                  <a:schemeClr val="bg1"/>
                </a:solidFill>
                <a:latin typeface="Arial" panose="020B0604020202020204" pitchFamily="34" charset="0"/>
                <a:cs typeface="Droid Sans Fallback" charset="0"/>
              </a:defRPr>
            </a:lvl1pPr>
            <a:lvl2pPr>
              <a:tabLst>
                <a:tab pos="0" algn="l"/>
                <a:tab pos="484188" algn="l"/>
                <a:tab pos="971550" algn="l"/>
                <a:tab pos="1457325" algn="l"/>
                <a:tab pos="1944688" algn="l"/>
                <a:tab pos="2430463" algn="l"/>
                <a:tab pos="2917825" algn="l"/>
                <a:tab pos="3405188" algn="l"/>
                <a:tab pos="3890963" algn="l"/>
                <a:tab pos="4378325" algn="l"/>
                <a:tab pos="4864100" algn="l"/>
                <a:tab pos="5351463" algn="l"/>
                <a:tab pos="5838825" algn="l"/>
                <a:tab pos="6324600" algn="l"/>
                <a:tab pos="6811963" algn="l"/>
                <a:tab pos="7297738" algn="l"/>
                <a:tab pos="7785100" algn="l"/>
                <a:tab pos="8272463" algn="l"/>
                <a:tab pos="8758238" algn="l"/>
                <a:tab pos="9245600" algn="l"/>
                <a:tab pos="9731375" algn="l"/>
              </a:tabLst>
              <a:defRPr>
                <a:solidFill>
                  <a:schemeClr val="bg1"/>
                </a:solidFill>
                <a:latin typeface="Arial" panose="020B0604020202020204" pitchFamily="34" charset="0"/>
                <a:cs typeface="Droid Sans Fallback" charset="0"/>
              </a:defRPr>
            </a:lvl2pPr>
            <a:lvl3pPr>
              <a:tabLst>
                <a:tab pos="0" algn="l"/>
                <a:tab pos="484188" algn="l"/>
                <a:tab pos="971550" algn="l"/>
                <a:tab pos="1457325" algn="l"/>
                <a:tab pos="1944688" algn="l"/>
                <a:tab pos="2430463" algn="l"/>
                <a:tab pos="2917825" algn="l"/>
                <a:tab pos="3405188" algn="l"/>
                <a:tab pos="3890963" algn="l"/>
                <a:tab pos="4378325" algn="l"/>
                <a:tab pos="4864100" algn="l"/>
                <a:tab pos="5351463" algn="l"/>
                <a:tab pos="5838825" algn="l"/>
                <a:tab pos="6324600" algn="l"/>
                <a:tab pos="6811963" algn="l"/>
                <a:tab pos="7297738" algn="l"/>
                <a:tab pos="7785100" algn="l"/>
                <a:tab pos="8272463" algn="l"/>
                <a:tab pos="8758238" algn="l"/>
                <a:tab pos="9245600" algn="l"/>
                <a:tab pos="9731375" algn="l"/>
              </a:tabLst>
              <a:defRPr>
                <a:solidFill>
                  <a:schemeClr val="bg1"/>
                </a:solidFill>
                <a:latin typeface="Arial" panose="020B0604020202020204" pitchFamily="34" charset="0"/>
                <a:cs typeface="Droid Sans Fallback" charset="0"/>
              </a:defRPr>
            </a:lvl3pPr>
            <a:lvl4pPr>
              <a:tabLst>
                <a:tab pos="0" algn="l"/>
                <a:tab pos="484188" algn="l"/>
                <a:tab pos="971550" algn="l"/>
                <a:tab pos="1457325" algn="l"/>
                <a:tab pos="1944688" algn="l"/>
                <a:tab pos="2430463" algn="l"/>
                <a:tab pos="2917825" algn="l"/>
                <a:tab pos="3405188" algn="l"/>
                <a:tab pos="3890963" algn="l"/>
                <a:tab pos="4378325" algn="l"/>
                <a:tab pos="4864100" algn="l"/>
                <a:tab pos="5351463" algn="l"/>
                <a:tab pos="5838825" algn="l"/>
                <a:tab pos="6324600" algn="l"/>
                <a:tab pos="6811963" algn="l"/>
                <a:tab pos="7297738" algn="l"/>
                <a:tab pos="7785100" algn="l"/>
                <a:tab pos="8272463" algn="l"/>
                <a:tab pos="8758238" algn="l"/>
                <a:tab pos="9245600" algn="l"/>
                <a:tab pos="9731375" algn="l"/>
              </a:tabLst>
              <a:defRPr>
                <a:solidFill>
                  <a:schemeClr val="bg1"/>
                </a:solidFill>
                <a:latin typeface="Arial" panose="020B0604020202020204" pitchFamily="34" charset="0"/>
                <a:cs typeface="Droid Sans Fallback" charset="0"/>
              </a:defRPr>
            </a:lvl4pPr>
            <a:lvl5pPr>
              <a:tabLst>
                <a:tab pos="0" algn="l"/>
                <a:tab pos="484188" algn="l"/>
                <a:tab pos="971550" algn="l"/>
                <a:tab pos="1457325" algn="l"/>
                <a:tab pos="1944688" algn="l"/>
                <a:tab pos="2430463" algn="l"/>
                <a:tab pos="2917825" algn="l"/>
                <a:tab pos="3405188" algn="l"/>
                <a:tab pos="3890963" algn="l"/>
                <a:tab pos="4378325" algn="l"/>
                <a:tab pos="4864100" algn="l"/>
                <a:tab pos="5351463" algn="l"/>
                <a:tab pos="5838825" algn="l"/>
                <a:tab pos="6324600" algn="l"/>
                <a:tab pos="6811963" algn="l"/>
                <a:tab pos="7297738" algn="l"/>
                <a:tab pos="7785100" algn="l"/>
                <a:tab pos="8272463" algn="l"/>
                <a:tab pos="8758238" algn="l"/>
                <a:tab pos="9245600" algn="l"/>
                <a:tab pos="9731375" algn="l"/>
              </a:tabLst>
              <a:defRPr>
                <a:solidFill>
                  <a:schemeClr val="bg1"/>
                </a:solidFill>
                <a:latin typeface="Arial" panose="020B0604020202020204" pitchFamily="34" charset="0"/>
                <a:cs typeface="Droid Sans Fallback" charset="0"/>
              </a:defRPr>
            </a:lvl5pPr>
            <a:lvl6pPr marL="2514600" indent="-228600" defTabSz="449263" eaLnBrk="0" fontAlgn="base" hangingPunct="0">
              <a:spcBef>
                <a:spcPct val="0"/>
              </a:spcBef>
              <a:spcAft>
                <a:spcPct val="0"/>
              </a:spcAft>
              <a:tabLst>
                <a:tab pos="0" algn="l"/>
                <a:tab pos="484188" algn="l"/>
                <a:tab pos="971550" algn="l"/>
                <a:tab pos="1457325" algn="l"/>
                <a:tab pos="1944688" algn="l"/>
                <a:tab pos="2430463" algn="l"/>
                <a:tab pos="2917825" algn="l"/>
                <a:tab pos="3405188" algn="l"/>
                <a:tab pos="3890963" algn="l"/>
                <a:tab pos="4378325" algn="l"/>
                <a:tab pos="4864100" algn="l"/>
                <a:tab pos="5351463" algn="l"/>
                <a:tab pos="5838825" algn="l"/>
                <a:tab pos="6324600" algn="l"/>
                <a:tab pos="6811963" algn="l"/>
                <a:tab pos="7297738" algn="l"/>
                <a:tab pos="7785100" algn="l"/>
                <a:tab pos="8272463" algn="l"/>
                <a:tab pos="8758238" algn="l"/>
                <a:tab pos="9245600" algn="l"/>
                <a:tab pos="9731375" algn="l"/>
              </a:tabLst>
              <a:defRPr>
                <a:solidFill>
                  <a:schemeClr val="bg1"/>
                </a:solidFill>
                <a:latin typeface="Arial" panose="020B0604020202020204" pitchFamily="34" charset="0"/>
                <a:cs typeface="Droid Sans Fallback" charset="0"/>
              </a:defRPr>
            </a:lvl6pPr>
            <a:lvl7pPr marL="2971800" indent="-228600" defTabSz="449263" eaLnBrk="0" fontAlgn="base" hangingPunct="0">
              <a:spcBef>
                <a:spcPct val="0"/>
              </a:spcBef>
              <a:spcAft>
                <a:spcPct val="0"/>
              </a:spcAft>
              <a:tabLst>
                <a:tab pos="0" algn="l"/>
                <a:tab pos="484188" algn="l"/>
                <a:tab pos="971550" algn="l"/>
                <a:tab pos="1457325" algn="l"/>
                <a:tab pos="1944688" algn="l"/>
                <a:tab pos="2430463" algn="l"/>
                <a:tab pos="2917825" algn="l"/>
                <a:tab pos="3405188" algn="l"/>
                <a:tab pos="3890963" algn="l"/>
                <a:tab pos="4378325" algn="l"/>
                <a:tab pos="4864100" algn="l"/>
                <a:tab pos="5351463" algn="l"/>
                <a:tab pos="5838825" algn="l"/>
                <a:tab pos="6324600" algn="l"/>
                <a:tab pos="6811963" algn="l"/>
                <a:tab pos="7297738" algn="l"/>
                <a:tab pos="7785100" algn="l"/>
                <a:tab pos="8272463" algn="l"/>
                <a:tab pos="8758238" algn="l"/>
                <a:tab pos="9245600" algn="l"/>
                <a:tab pos="9731375" algn="l"/>
              </a:tabLst>
              <a:defRPr>
                <a:solidFill>
                  <a:schemeClr val="bg1"/>
                </a:solidFill>
                <a:latin typeface="Arial" panose="020B0604020202020204" pitchFamily="34" charset="0"/>
                <a:cs typeface="Droid Sans Fallback" charset="0"/>
              </a:defRPr>
            </a:lvl7pPr>
            <a:lvl8pPr marL="3429000" indent="-228600" defTabSz="449263" eaLnBrk="0" fontAlgn="base" hangingPunct="0">
              <a:spcBef>
                <a:spcPct val="0"/>
              </a:spcBef>
              <a:spcAft>
                <a:spcPct val="0"/>
              </a:spcAft>
              <a:tabLst>
                <a:tab pos="0" algn="l"/>
                <a:tab pos="484188" algn="l"/>
                <a:tab pos="971550" algn="l"/>
                <a:tab pos="1457325" algn="l"/>
                <a:tab pos="1944688" algn="l"/>
                <a:tab pos="2430463" algn="l"/>
                <a:tab pos="2917825" algn="l"/>
                <a:tab pos="3405188" algn="l"/>
                <a:tab pos="3890963" algn="l"/>
                <a:tab pos="4378325" algn="l"/>
                <a:tab pos="4864100" algn="l"/>
                <a:tab pos="5351463" algn="l"/>
                <a:tab pos="5838825" algn="l"/>
                <a:tab pos="6324600" algn="l"/>
                <a:tab pos="6811963" algn="l"/>
                <a:tab pos="7297738" algn="l"/>
                <a:tab pos="7785100" algn="l"/>
                <a:tab pos="8272463" algn="l"/>
                <a:tab pos="8758238" algn="l"/>
                <a:tab pos="9245600" algn="l"/>
                <a:tab pos="9731375" algn="l"/>
              </a:tabLst>
              <a:defRPr>
                <a:solidFill>
                  <a:schemeClr val="bg1"/>
                </a:solidFill>
                <a:latin typeface="Arial" panose="020B0604020202020204" pitchFamily="34" charset="0"/>
                <a:cs typeface="Droid Sans Fallback" charset="0"/>
              </a:defRPr>
            </a:lvl8pPr>
            <a:lvl9pPr marL="3886200" indent="-228600" defTabSz="449263" eaLnBrk="0" fontAlgn="base" hangingPunct="0">
              <a:spcBef>
                <a:spcPct val="0"/>
              </a:spcBef>
              <a:spcAft>
                <a:spcPct val="0"/>
              </a:spcAft>
              <a:tabLst>
                <a:tab pos="0" algn="l"/>
                <a:tab pos="484188" algn="l"/>
                <a:tab pos="971550" algn="l"/>
                <a:tab pos="1457325" algn="l"/>
                <a:tab pos="1944688" algn="l"/>
                <a:tab pos="2430463" algn="l"/>
                <a:tab pos="2917825" algn="l"/>
                <a:tab pos="3405188" algn="l"/>
                <a:tab pos="3890963" algn="l"/>
                <a:tab pos="4378325" algn="l"/>
                <a:tab pos="4864100" algn="l"/>
                <a:tab pos="5351463" algn="l"/>
                <a:tab pos="5838825" algn="l"/>
                <a:tab pos="6324600" algn="l"/>
                <a:tab pos="6811963" algn="l"/>
                <a:tab pos="7297738" algn="l"/>
                <a:tab pos="7785100" algn="l"/>
                <a:tab pos="8272463" algn="l"/>
                <a:tab pos="8758238" algn="l"/>
                <a:tab pos="9245600" algn="l"/>
                <a:tab pos="9731375" algn="l"/>
              </a:tabLst>
              <a:defRPr>
                <a:solidFill>
                  <a:schemeClr val="bg1"/>
                </a:solidFill>
                <a:latin typeface="Arial" panose="020B0604020202020204" pitchFamily="34" charset="0"/>
                <a:cs typeface="Droid Sans Fallback" charset="0"/>
              </a:defRPr>
            </a:lvl9pPr>
          </a:lstStyle>
          <a:p>
            <a:fld id="{0436A89C-D187-4529-9538-AA3343591C12}" type="slidenum">
              <a:rPr lang="en-IN" altLang="en-US">
                <a:solidFill>
                  <a:srgbClr val="000000"/>
                </a:solidFill>
                <a:latin typeface="Times New Roman" panose="02020603050405020304" pitchFamily="18" charset="0"/>
                <a:cs typeface="DejaVu Sans" charset="0"/>
              </a:rPr>
              <a:pPr/>
              <a:t>41</a:t>
            </a:fld>
            <a:endParaRPr lang="en-IN" altLang="en-US">
              <a:solidFill>
                <a:srgbClr val="000000"/>
              </a:solidFill>
              <a:latin typeface="Times New Roman" panose="02020603050405020304" pitchFamily="18" charset="0"/>
              <a:cs typeface="DejaVu Sans"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04D5D-DA23-4564-9DCA-1C5DF76089C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2E6BBF30-CBC3-48E1-8872-15D44A98414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E37E4BEA-BF0D-4455-9380-6EE365CC7B67}"/>
              </a:ext>
            </a:extLst>
          </p:cNvPr>
          <p:cNvSpPr>
            <a:spLocks noGrp="1"/>
          </p:cNvSpPr>
          <p:nvPr>
            <p:ph type="dt" sz="half" idx="10"/>
          </p:nvPr>
        </p:nvSpPr>
        <p:spPr/>
        <p:txBody>
          <a:bodyPr/>
          <a:lstStyle/>
          <a:p>
            <a:fld id="{2389C36A-FB2D-400F-8C19-606A3018A757}" type="datetimeFigureOut">
              <a:rPr lang="en-IN" smtClean="0"/>
              <a:t>27-02-2024</a:t>
            </a:fld>
            <a:endParaRPr lang="en-IN"/>
          </a:p>
        </p:txBody>
      </p:sp>
      <p:sp>
        <p:nvSpPr>
          <p:cNvPr id="5" name="Footer Placeholder 4">
            <a:extLst>
              <a:ext uri="{FF2B5EF4-FFF2-40B4-BE49-F238E27FC236}">
                <a16:creationId xmlns:a16="http://schemas.microsoft.com/office/drawing/2014/main" id="{09B6E830-1223-4E86-AAC5-45D5949DEFD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665D55A-289E-4DDD-9545-D6F93C512C2F}"/>
              </a:ext>
            </a:extLst>
          </p:cNvPr>
          <p:cNvSpPr>
            <a:spLocks noGrp="1"/>
          </p:cNvSpPr>
          <p:nvPr>
            <p:ph type="sldNum" sz="quarter" idx="12"/>
          </p:nvPr>
        </p:nvSpPr>
        <p:spPr/>
        <p:txBody>
          <a:bodyPr/>
          <a:lstStyle/>
          <a:p>
            <a:fld id="{798B1599-4A15-4CE2-8924-702F0AFC728E}" type="slidenum">
              <a:rPr lang="en-IN" smtClean="0"/>
              <a:t>‹#›</a:t>
            </a:fld>
            <a:endParaRPr lang="en-IN"/>
          </a:p>
        </p:txBody>
      </p:sp>
    </p:spTree>
    <p:extLst>
      <p:ext uri="{BB962C8B-B14F-4D97-AF65-F5344CB8AC3E}">
        <p14:creationId xmlns:p14="http://schemas.microsoft.com/office/powerpoint/2010/main" val="23052734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1E50-AEEB-4AFA-8F93-5963A65D2AAD}"/>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86AAB276-F7FC-4352-9B9F-C67CD955EC4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7E5B858-5836-4836-AE61-A878C1EF0839}"/>
              </a:ext>
            </a:extLst>
          </p:cNvPr>
          <p:cNvSpPr>
            <a:spLocks noGrp="1"/>
          </p:cNvSpPr>
          <p:nvPr>
            <p:ph type="dt" sz="half" idx="10"/>
          </p:nvPr>
        </p:nvSpPr>
        <p:spPr/>
        <p:txBody>
          <a:bodyPr/>
          <a:lstStyle/>
          <a:p>
            <a:fld id="{2389C36A-FB2D-400F-8C19-606A3018A757}" type="datetimeFigureOut">
              <a:rPr lang="en-IN" smtClean="0"/>
              <a:t>27-02-2024</a:t>
            </a:fld>
            <a:endParaRPr lang="en-IN"/>
          </a:p>
        </p:txBody>
      </p:sp>
      <p:sp>
        <p:nvSpPr>
          <p:cNvPr id="5" name="Footer Placeholder 4">
            <a:extLst>
              <a:ext uri="{FF2B5EF4-FFF2-40B4-BE49-F238E27FC236}">
                <a16:creationId xmlns:a16="http://schemas.microsoft.com/office/drawing/2014/main" id="{5BD15F81-D958-4B2E-BB63-0E05A032493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D3B0A25-5BCB-4659-80EF-75D4D0C14096}"/>
              </a:ext>
            </a:extLst>
          </p:cNvPr>
          <p:cNvSpPr>
            <a:spLocks noGrp="1"/>
          </p:cNvSpPr>
          <p:nvPr>
            <p:ph type="sldNum" sz="quarter" idx="12"/>
          </p:nvPr>
        </p:nvSpPr>
        <p:spPr/>
        <p:txBody>
          <a:bodyPr/>
          <a:lstStyle/>
          <a:p>
            <a:fld id="{798B1599-4A15-4CE2-8924-702F0AFC728E}" type="slidenum">
              <a:rPr lang="en-IN" smtClean="0"/>
              <a:t>‹#›</a:t>
            </a:fld>
            <a:endParaRPr lang="en-IN"/>
          </a:p>
        </p:txBody>
      </p:sp>
    </p:spTree>
    <p:extLst>
      <p:ext uri="{BB962C8B-B14F-4D97-AF65-F5344CB8AC3E}">
        <p14:creationId xmlns:p14="http://schemas.microsoft.com/office/powerpoint/2010/main" val="14153431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B961EE0-D79C-4E36-AEE3-8C711ED7BBF5}"/>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B36468C-DBA5-4F96-BA03-0F626650FA7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99C906A-2FBF-439B-B000-E260828E24EB}"/>
              </a:ext>
            </a:extLst>
          </p:cNvPr>
          <p:cNvSpPr>
            <a:spLocks noGrp="1"/>
          </p:cNvSpPr>
          <p:nvPr>
            <p:ph type="dt" sz="half" idx="10"/>
          </p:nvPr>
        </p:nvSpPr>
        <p:spPr/>
        <p:txBody>
          <a:bodyPr/>
          <a:lstStyle/>
          <a:p>
            <a:fld id="{2389C36A-FB2D-400F-8C19-606A3018A757}" type="datetimeFigureOut">
              <a:rPr lang="en-IN" smtClean="0"/>
              <a:t>27-02-2024</a:t>
            </a:fld>
            <a:endParaRPr lang="en-IN"/>
          </a:p>
        </p:txBody>
      </p:sp>
      <p:sp>
        <p:nvSpPr>
          <p:cNvPr id="5" name="Footer Placeholder 4">
            <a:extLst>
              <a:ext uri="{FF2B5EF4-FFF2-40B4-BE49-F238E27FC236}">
                <a16:creationId xmlns:a16="http://schemas.microsoft.com/office/drawing/2014/main" id="{C29116FC-DFBA-4C94-8B4F-3D2B73C0ADF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EB2AD9B-5DA5-4D6F-997C-C4EDCC0F7DDB}"/>
              </a:ext>
            </a:extLst>
          </p:cNvPr>
          <p:cNvSpPr>
            <a:spLocks noGrp="1"/>
          </p:cNvSpPr>
          <p:nvPr>
            <p:ph type="sldNum" sz="quarter" idx="12"/>
          </p:nvPr>
        </p:nvSpPr>
        <p:spPr/>
        <p:txBody>
          <a:bodyPr/>
          <a:lstStyle/>
          <a:p>
            <a:fld id="{798B1599-4A15-4CE2-8924-702F0AFC728E}" type="slidenum">
              <a:rPr lang="en-IN" smtClean="0"/>
              <a:t>‹#›</a:t>
            </a:fld>
            <a:endParaRPr lang="en-IN"/>
          </a:p>
        </p:txBody>
      </p:sp>
    </p:spTree>
    <p:extLst>
      <p:ext uri="{BB962C8B-B14F-4D97-AF65-F5344CB8AC3E}">
        <p14:creationId xmlns:p14="http://schemas.microsoft.com/office/powerpoint/2010/main" val="97023634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914400" y="2130426"/>
            <a:ext cx="10356851" cy="1465263"/>
          </a:xfrm>
        </p:spPr>
        <p:txBody>
          <a:bodyPr/>
          <a:lstStyle/>
          <a:p>
            <a:r>
              <a:rPr lang="en-US"/>
              <a:t>Click to edit Master title style</a:t>
            </a:r>
          </a:p>
        </p:txBody>
      </p:sp>
      <p:sp>
        <p:nvSpPr>
          <p:cNvPr id="3" name="Rectangle 2">
            <a:extLst>
              <a:ext uri="{FF2B5EF4-FFF2-40B4-BE49-F238E27FC236}">
                <a16:creationId xmlns:a16="http://schemas.microsoft.com/office/drawing/2014/main" id="{9C03950E-245D-4E17-A941-3DE1356C7F00}"/>
              </a:ext>
            </a:extLst>
          </p:cNvPr>
          <p:cNvSpPr>
            <a:spLocks noGrp="1" noChangeArrowheads="1"/>
          </p:cNvSpPr>
          <p:nvPr>
            <p:ph type="dt" idx="10"/>
          </p:nvPr>
        </p:nvSpPr>
        <p:spPr>
          <a:ln/>
        </p:spPr>
        <p:txBody>
          <a:bodyPr/>
          <a:lstStyle>
            <a:lvl1pPr>
              <a:defRPr/>
            </a:lvl1pPr>
          </a:lstStyle>
          <a:p>
            <a:pPr>
              <a:defRPr/>
            </a:pPr>
            <a:r>
              <a:rPr lang="en-IN"/>
              <a:t>12/12/14</a:t>
            </a:r>
          </a:p>
        </p:txBody>
      </p:sp>
      <p:sp>
        <p:nvSpPr>
          <p:cNvPr id="4" name="Rectangle 3">
            <a:extLst>
              <a:ext uri="{FF2B5EF4-FFF2-40B4-BE49-F238E27FC236}">
                <a16:creationId xmlns:a16="http://schemas.microsoft.com/office/drawing/2014/main" id="{D3E1965E-C280-450E-B4D9-D32A5E8BBA80}"/>
              </a:ext>
            </a:extLst>
          </p:cNvPr>
          <p:cNvSpPr>
            <a:spLocks noGrp="1" noChangeArrowheads="1"/>
          </p:cNvSpPr>
          <p:nvPr>
            <p:ph type="ftr" idx="11"/>
          </p:nvPr>
        </p:nvSpPr>
        <p:spPr>
          <a:ln/>
        </p:spPr>
        <p:txBody>
          <a:bodyPr/>
          <a:lstStyle>
            <a:lvl1pPr>
              <a:defRPr/>
            </a:lvl1pPr>
          </a:lstStyle>
          <a:p>
            <a:pPr>
              <a:defRPr/>
            </a:pPr>
            <a:r>
              <a:rPr lang="en-IN"/>
              <a:t>CSE510,  Lovely Professional University, Phagwara</a:t>
            </a:r>
          </a:p>
        </p:txBody>
      </p:sp>
      <p:sp>
        <p:nvSpPr>
          <p:cNvPr id="5" name="Rectangle 4">
            <a:extLst>
              <a:ext uri="{FF2B5EF4-FFF2-40B4-BE49-F238E27FC236}">
                <a16:creationId xmlns:a16="http://schemas.microsoft.com/office/drawing/2014/main" id="{572E61FF-E1DC-4DC8-9725-E1A648B8C0DF}"/>
              </a:ext>
            </a:extLst>
          </p:cNvPr>
          <p:cNvSpPr>
            <a:spLocks noGrp="1" noChangeArrowheads="1"/>
          </p:cNvSpPr>
          <p:nvPr>
            <p:ph type="sldNum" idx="12"/>
          </p:nvPr>
        </p:nvSpPr>
        <p:spPr>
          <a:ln/>
        </p:spPr>
        <p:txBody>
          <a:bodyPr/>
          <a:lstStyle>
            <a:lvl1pPr>
              <a:defRPr/>
            </a:lvl1pPr>
          </a:lstStyle>
          <a:p>
            <a:pPr>
              <a:defRPr/>
            </a:pPr>
            <a:fld id="{710F0863-354E-42DF-AB83-0C38719E9063}" type="slidenum">
              <a:rPr lang="en-IN" altLang="en-US"/>
              <a:pPr>
                <a:defRPr/>
              </a:pPr>
              <a:t>‹#›</a:t>
            </a:fld>
            <a:endParaRPr lang="en-IN" altLang="en-US"/>
          </a:p>
        </p:txBody>
      </p:sp>
    </p:spTree>
    <p:extLst>
      <p:ext uri="{BB962C8B-B14F-4D97-AF65-F5344CB8AC3E}">
        <p14:creationId xmlns:p14="http://schemas.microsoft.com/office/powerpoint/2010/main" val="253902069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98" name="PlaceHolder 1"/>
          <p:cNvSpPr>
            <a:spLocks noGrp="1"/>
          </p:cNvSpPr>
          <p:nvPr>
            <p:ph type="title"/>
          </p:nvPr>
        </p:nvSpPr>
        <p:spPr>
          <a:xfrm>
            <a:off x="1097280" y="286560"/>
            <a:ext cx="10058040" cy="1450440"/>
          </a:xfrm>
          <a:prstGeom prst="rect">
            <a:avLst/>
          </a:prstGeom>
        </p:spPr>
        <p:txBody>
          <a:bodyPr lIns="0" tIns="0" rIns="0" bIns="0" anchor="ctr"/>
          <a:lstStyle/>
          <a:p>
            <a:endParaRPr/>
          </a:p>
        </p:txBody>
      </p:sp>
      <p:sp>
        <p:nvSpPr>
          <p:cNvPr id="99" name="PlaceHolder 2"/>
          <p:cNvSpPr>
            <a:spLocks noGrp="1"/>
          </p:cNvSpPr>
          <p:nvPr>
            <p:ph type="subTitle"/>
          </p:nvPr>
        </p:nvSpPr>
        <p:spPr>
          <a:xfrm>
            <a:off x="1097280" y="1845720"/>
            <a:ext cx="10058040" cy="4023000"/>
          </a:xfrm>
          <a:prstGeom prst="rect">
            <a:avLst/>
          </a:prstGeom>
        </p:spPr>
        <p:txBody>
          <a:bodyPr lIns="0" tIns="0" rIns="0" bIns="0" anchor="ctr"/>
          <a:lstStyle/>
          <a:p>
            <a:pPr algn="ctr"/>
            <a:endParaRPr/>
          </a:p>
        </p:txBody>
      </p:sp>
    </p:spTree>
    <p:extLst>
      <p:ext uri="{BB962C8B-B14F-4D97-AF65-F5344CB8AC3E}">
        <p14:creationId xmlns:p14="http://schemas.microsoft.com/office/powerpoint/2010/main" val="11857529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697C9F-B9CF-428B-8D57-97ABF7392796}"/>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3BEBE586-778B-44BE-962A-FA2232D6EDA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6B2051E-A6DC-447D-A4D4-F10BFF2B32E6}"/>
              </a:ext>
            </a:extLst>
          </p:cNvPr>
          <p:cNvSpPr>
            <a:spLocks noGrp="1"/>
          </p:cNvSpPr>
          <p:nvPr>
            <p:ph type="dt" sz="half" idx="10"/>
          </p:nvPr>
        </p:nvSpPr>
        <p:spPr/>
        <p:txBody>
          <a:bodyPr/>
          <a:lstStyle/>
          <a:p>
            <a:fld id="{2389C36A-FB2D-400F-8C19-606A3018A757}" type="datetimeFigureOut">
              <a:rPr lang="en-IN" smtClean="0"/>
              <a:t>27-02-2024</a:t>
            </a:fld>
            <a:endParaRPr lang="en-IN"/>
          </a:p>
        </p:txBody>
      </p:sp>
      <p:sp>
        <p:nvSpPr>
          <p:cNvPr id="5" name="Footer Placeholder 4">
            <a:extLst>
              <a:ext uri="{FF2B5EF4-FFF2-40B4-BE49-F238E27FC236}">
                <a16:creationId xmlns:a16="http://schemas.microsoft.com/office/drawing/2014/main" id="{9E32C00F-204E-48CA-9C9C-96CD6C5C5D7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BC1E3E9-73A3-4CF5-BE7B-0695D689F4CE}"/>
              </a:ext>
            </a:extLst>
          </p:cNvPr>
          <p:cNvSpPr>
            <a:spLocks noGrp="1"/>
          </p:cNvSpPr>
          <p:nvPr>
            <p:ph type="sldNum" sz="quarter" idx="12"/>
          </p:nvPr>
        </p:nvSpPr>
        <p:spPr/>
        <p:txBody>
          <a:bodyPr/>
          <a:lstStyle/>
          <a:p>
            <a:fld id="{798B1599-4A15-4CE2-8924-702F0AFC728E}" type="slidenum">
              <a:rPr lang="en-IN" smtClean="0"/>
              <a:t>‹#›</a:t>
            </a:fld>
            <a:endParaRPr lang="en-IN"/>
          </a:p>
        </p:txBody>
      </p:sp>
    </p:spTree>
    <p:extLst>
      <p:ext uri="{BB962C8B-B14F-4D97-AF65-F5344CB8AC3E}">
        <p14:creationId xmlns:p14="http://schemas.microsoft.com/office/powerpoint/2010/main" val="4051394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23F95D-010C-423D-B2ED-6D0E3E14AA0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DB51B84D-EDDA-4D24-9972-6B80F7293B2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340A9A0-E83E-474E-BD3B-2D6B1D8E78A1}"/>
              </a:ext>
            </a:extLst>
          </p:cNvPr>
          <p:cNvSpPr>
            <a:spLocks noGrp="1"/>
          </p:cNvSpPr>
          <p:nvPr>
            <p:ph type="dt" sz="half" idx="10"/>
          </p:nvPr>
        </p:nvSpPr>
        <p:spPr/>
        <p:txBody>
          <a:bodyPr/>
          <a:lstStyle/>
          <a:p>
            <a:fld id="{2389C36A-FB2D-400F-8C19-606A3018A757}" type="datetimeFigureOut">
              <a:rPr lang="en-IN" smtClean="0"/>
              <a:t>27-02-2024</a:t>
            </a:fld>
            <a:endParaRPr lang="en-IN"/>
          </a:p>
        </p:txBody>
      </p:sp>
      <p:sp>
        <p:nvSpPr>
          <p:cNvPr id="5" name="Footer Placeholder 4">
            <a:extLst>
              <a:ext uri="{FF2B5EF4-FFF2-40B4-BE49-F238E27FC236}">
                <a16:creationId xmlns:a16="http://schemas.microsoft.com/office/drawing/2014/main" id="{9D7E4D51-800A-4C3B-8D30-CB970DC8C43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795E00F-4F36-43ED-9E0A-C22A63CCAE13}"/>
              </a:ext>
            </a:extLst>
          </p:cNvPr>
          <p:cNvSpPr>
            <a:spLocks noGrp="1"/>
          </p:cNvSpPr>
          <p:nvPr>
            <p:ph type="sldNum" sz="quarter" idx="12"/>
          </p:nvPr>
        </p:nvSpPr>
        <p:spPr/>
        <p:txBody>
          <a:bodyPr/>
          <a:lstStyle/>
          <a:p>
            <a:fld id="{798B1599-4A15-4CE2-8924-702F0AFC728E}" type="slidenum">
              <a:rPr lang="en-IN" smtClean="0"/>
              <a:t>‹#›</a:t>
            </a:fld>
            <a:endParaRPr lang="en-IN"/>
          </a:p>
        </p:txBody>
      </p:sp>
    </p:spTree>
    <p:extLst>
      <p:ext uri="{BB962C8B-B14F-4D97-AF65-F5344CB8AC3E}">
        <p14:creationId xmlns:p14="http://schemas.microsoft.com/office/powerpoint/2010/main" val="41387814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90043C-D06A-41D0-9F90-F28F672631EF}"/>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6C59A053-697F-4AE2-BB56-8AB88054A5C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D5D581A8-079B-44DE-81BC-8E51DEEECB0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1D28D22D-508F-40FB-A077-585CA2A51F9D}"/>
              </a:ext>
            </a:extLst>
          </p:cNvPr>
          <p:cNvSpPr>
            <a:spLocks noGrp="1"/>
          </p:cNvSpPr>
          <p:nvPr>
            <p:ph type="dt" sz="half" idx="10"/>
          </p:nvPr>
        </p:nvSpPr>
        <p:spPr/>
        <p:txBody>
          <a:bodyPr/>
          <a:lstStyle/>
          <a:p>
            <a:fld id="{2389C36A-FB2D-400F-8C19-606A3018A757}" type="datetimeFigureOut">
              <a:rPr lang="en-IN" smtClean="0"/>
              <a:t>27-02-2024</a:t>
            </a:fld>
            <a:endParaRPr lang="en-IN"/>
          </a:p>
        </p:txBody>
      </p:sp>
      <p:sp>
        <p:nvSpPr>
          <p:cNvPr id="6" name="Footer Placeholder 5">
            <a:extLst>
              <a:ext uri="{FF2B5EF4-FFF2-40B4-BE49-F238E27FC236}">
                <a16:creationId xmlns:a16="http://schemas.microsoft.com/office/drawing/2014/main" id="{C6D4B521-66AE-437B-95DC-494726A9804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741A7D4-3C03-4590-9913-B859271B486A}"/>
              </a:ext>
            </a:extLst>
          </p:cNvPr>
          <p:cNvSpPr>
            <a:spLocks noGrp="1"/>
          </p:cNvSpPr>
          <p:nvPr>
            <p:ph type="sldNum" sz="quarter" idx="12"/>
          </p:nvPr>
        </p:nvSpPr>
        <p:spPr/>
        <p:txBody>
          <a:bodyPr/>
          <a:lstStyle/>
          <a:p>
            <a:fld id="{798B1599-4A15-4CE2-8924-702F0AFC728E}" type="slidenum">
              <a:rPr lang="en-IN" smtClean="0"/>
              <a:t>‹#›</a:t>
            </a:fld>
            <a:endParaRPr lang="en-IN"/>
          </a:p>
        </p:txBody>
      </p:sp>
    </p:spTree>
    <p:extLst>
      <p:ext uri="{BB962C8B-B14F-4D97-AF65-F5344CB8AC3E}">
        <p14:creationId xmlns:p14="http://schemas.microsoft.com/office/powerpoint/2010/main" val="27407437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938AF-53D5-44F9-9EBC-B0BAF1C90918}"/>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5429B5BA-EFC1-4775-B9A3-E14FD157376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81389CB-46A5-4FC9-8ADC-064890B782E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6D559EC7-3581-4D74-91B7-F094D0995FC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C4594F1-873C-4ACD-9625-434563BCE94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49A74866-86E7-4B38-9555-20E3C806DEDA}"/>
              </a:ext>
            </a:extLst>
          </p:cNvPr>
          <p:cNvSpPr>
            <a:spLocks noGrp="1"/>
          </p:cNvSpPr>
          <p:nvPr>
            <p:ph type="dt" sz="half" idx="10"/>
          </p:nvPr>
        </p:nvSpPr>
        <p:spPr/>
        <p:txBody>
          <a:bodyPr/>
          <a:lstStyle/>
          <a:p>
            <a:fld id="{2389C36A-FB2D-400F-8C19-606A3018A757}" type="datetimeFigureOut">
              <a:rPr lang="en-IN" smtClean="0"/>
              <a:t>27-02-2024</a:t>
            </a:fld>
            <a:endParaRPr lang="en-IN"/>
          </a:p>
        </p:txBody>
      </p:sp>
      <p:sp>
        <p:nvSpPr>
          <p:cNvPr id="8" name="Footer Placeholder 7">
            <a:extLst>
              <a:ext uri="{FF2B5EF4-FFF2-40B4-BE49-F238E27FC236}">
                <a16:creationId xmlns:a16="http://schemas.microsoft.com/office/drawing/2014/main" id="{C17D3A64-B7C7-419B-93D2-E608C2D2E4C3}"/>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7D7FB916-F031-4842-8FF2-3D55B3ECC36E}"/>
              </a:ext>
            </a:extLst>
          </p:cNvPr>
          <p:cNvSpPr>
            <a:spLocks noGrp="1"/>
          </p:cNvSpPr>
          <p:nvPr>
            <p:ph type="sldNum" sz="quarter" idx="12"/>
          </p:nvPr>
        </p:nvSpPr>
        <p:spPr/>
        <p:txBody>
          <a:bodyPr/>
          <a:lstStyle/>
          <a:p>
            <a:fld id="{798B1599-4A15-4CE2-8924-702F0AFC728E}" type="slidenum">
              <a:rPr lang="en-IN" smtClean="0"/>
              <a:t>‹#›</a:t>
            </a:fld>
            <a:endParaRPr lang="en-IN"/>
          </a:p>
        </p:txBody>
      </p:sp>
    </p:spTree>
    <p:extLst>
      <p:ext uri="{BB962C8B-B14F-4D97-AF65-F5344CB8AC3E}">
        <p14:creationId xmlns:p14="http://schemas.microsoft.com/office/powerpoint/2010/main" val="37677055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1E07B5-75FC-4380-A3C7-A661A21487D2}"/>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13AF974A-696B-49EC-ACE6-F214905132C9}"/>
              </a:ext>
            </a:extLst>
          </p:cNvPr>
          <p:cNvSpPr>
            <a:spLocks noGrp="1"/>
          </p:cNvSpPr>
          <p:nvPr>
            <p:ph type="dt" sz="half" idx="10"/>
          </p:nvPr>
        </p:nvSpPr>
        <p:spPr/>
        <p:txBody>
          <a:bodyPr/>
          <a:lstStyle/>
          <a:p>
            <a:fld id="{2389C36A-FB2D-400F-8C19-606A3018A757}" type="datetimeFigureOut">
              <a:rPr lang="en-IN" smtClean="0"/>
              <a:t>27-02-2024</a:t>
            </a:fld>
            <a:endParaRPr lang="en-IN"/>
          </a:p>
        </p:txBody>
      </p:sp>
      <p:sp>
        <p:nvSpPr>
          <p:cNvPr id="4" name="Footer Placeholder 3">
            <a:extLst>
              <a:ext uri="{FF2B5EF4-FFF2-40B4-BE49-F238E27FC236}">
                <a16:creationId xmlns:a16="http://schemas.microsoft.com/office/drawing/2014/main" id="{5749BF01-1602-4369-8366-63EA9507E48C}"/>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6BB4DD06-918F-4742-84E7-FFC5BB23EDB0}"/>
              </a:ext>
            </a:extLst>
          </p:cNvPr>
          <p:cNvSpPr>
            <a:spLocks noGrp="1"/>
          </p:cNvSpPr>
          <p:nvPr>
            <p:ph type="sldNum" sz="quarter" idx="12"/>
          </p:nvPr>
        </p:nvSpPr>
        <p:spPr/>
        <p:txBody>
          <a:bodyPr/>
          <a:lstStyle/>
          <a:p>
            <a:fld id="{798B1599-4A15-4CE2-8924-702F0AFC728E}" type="slidenum">
              <a:rPr lang="en-IN" smtClean="0"/>
              <a:t>‹#›</a:t>
            </a:fld>
            <a:endParaRPr lang="en-IN"/>
          </a:p>
        </p:txBody>
      </p:sp>
    </p:spTree>
    <p:extLst>
      <p:ext uri="{BB962C8B-B14F-4D97-AF65-F5344CB8AC3E}">
        <p14:creationId xmlns:p14="http://schemas.microsoft.com/office/powerpoint/2010/main" val="22716058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76D9D3A-819F-4D37-AC34-A35E7333E945}"/>
              </a:ext>
            </a:extLst>
          </p:cNvPr>
          <p:cNvSpPr>
            <a:spLocks noGrp="1"/>
          </p:cNvSpPr>
          <p:nvPr>
            <p:ph type="dt" sz="half" idx="10"/>
          </p:nvPr>
        </p:nvSpPr>
        <p:spPr/>
        <p:txBody>
          <a:bodyPr/>
          <a:lstStyle/>
          <a:p>
            <a:fld id="{2389C36A-FB2D-400F-8C19-606A3018A757}" type="datetimeFigureOut">
              <a:rPr lang="en-IN" smtClean="0"/>
              <a:t>27-02-2024</a:t>
            </a:fld>
            <a:endParaRPr lang="en-IN"/>
          </a:p>
        </p:txBody>
      </p:sp>
      <p:sp>
        <p:nvSpPr>
          <p:cNvPr id="3" name="Footer Placeholder 2">
            <a:extLst>
              <a:ext uri="{FF2B5EF4-FFF2-40B4-BE49-F238E27FC236}">
                <a16:creationId xmlns:a16="http://schemas.microsoft.com/office/drawing/2014/main" id="{0B07F50F-F85C-4976-88AD-E115E0EB3D3C}"/>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2E045466-886B-4D63-B114-B62CAF99D6C6}"/>
              </a:ext>
            </a:extLst>
          </p:cNvPr>
          <p:cNvSpPr>
            <a:spLocks noGrp="1"/>
          </p:cNvSpPr>
          <p:nvPr>
            <p:ph type="sldNum" sz="quarter" idx="12"/>
          </p:nvPr>
        </p:nvSpPr>
        <p:spPr/>
        <p:txBody>
          <a:bodyPr/>
          <a:lstStyle/>
          <a:p>
            <a:fld id="{798B1599-4A15-4CE2-8924-702F0AFC728E}" type="slidenum">
              <a:rPr lang="en-IN" smtClean="0"/>
              <a:t>‹#›</a:t>
            </a:fld>
            <a:endParaRPr lang="en-IN"/>
          </a:p>
        </p:txBody>
      </p:sp>
    </p:spTree>
    <p:extLst>
      <p:ext uri="{BB962C8B-B14F-4D97-AF65-F5344CB8AC3E}">
        <p14:creationId xmlns:p14="http://schemas.microsoft.com/office/powerpoint/2010/main" val="24968690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835D3F-F52C-47C3-83B7-348D0CD4ADC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ED488C9F-7439-43DC-891A-C48891AA233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C70576FA-E984-45C3-94B6-F3F0C5FB54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7011056-5F6F-4048-870D-ED26ADD5F5B4}"/>
              </a:ext>
            </a:extLst>
          </p:cNvPr>
          <p:cNvSpPr>
            <a:spLocks noGrp="1"/>
          </p:cNvSpPr>
          <p:nvPr>
            <p:ph type="dt" sz="half" idx="10"/>
          </p:nvPr>
        </p:nvSpPr>
        <p:spPr/>
        <p:txBody>
          <a:bodyPr/>
          <a:lstStyle/>
          <a:p>
            <a:fld id="{2389C36A-FB2D-400F-8C19-606A3018A757}" type="datetimeFigureOut">
              <a:rPr lang="en-IN" smtClean="0"/>
              <a:t>27-02-2024</a:t>
            </a:fld>
            <a:endParaRPr lang="en-IN"/>
          </a:p>
        </p:txBody>
      </p:sp>
      <p:sp>
        <p:nvSpPr>
          <p:cNvPr id="6" name="Footer Placeholder 5">
            <a:extLst>
              <a:ext uri="{FF2B5EF4-FFF2-40B4-BE49-F238E27FC236}">
                <a16:creationId xmlns:a16="http://schemas.microsoft.com/office/drawing/2014/main" id="{AEDE0C67-0759-4EDB-9470-6D38D1D1633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C70651A9-8787-497B-86C3-C90B605A1C19}"/>
              </a:ext>
            </a:extLst>
          </p:cNvPr>
          <p:cNvSpPr>
            <a:spLocks noGrp="1"/>
          </p:cNvSpPr>
          <p:nvPr>
            <p:ph type="sldNum" sz="quarter" idx="12"/>
          </p:nvPr>
        </p:nvSpPr>
        <p:spPr/>
        <p:txBody>
          <a:bodyPr/>
          <a:lstStyle/>
          <a:p>
            <a:fld id="{798B1599-4A15-4CE2-8924-702F0AFC728E}" type="slidenum">
              <a:rPr lang="en-IN" smtClean="0"/>
              <a:t>‹#›</a:t>
            </a:fld>
            <a:endParaRPr lang="en-IN"/>
          </a:p>
        </p:txBody>
      </p:sp>
    </p:spTree>
    <p:extLst>
      <p:ext uri="{BB962C8B-B14F-4D97-AF65-F5344CB8AC3E}">
        <p14:creationId xmlns:p14="http://schemas.microsoft.com/office/powerpoint/2010/main" val="15178314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486DFC-6F29-4AD8-AE63-665EFA9C254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85701F98-59D1-4799-AEF6-D3330C309E3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91D26B4D-7672-4F69-9457-B909E9DDD91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8E6C928-E882-4ED6-8390-6F6D2C7A9C64}"/>
              </a:ext>
            </a:extLst>
          </p:cNvPr>
          <p:cNvSpPr>
            <a:spLocks noGrp="1"/>
          </p:cNvSpPr>
          <p:nvPr>
            <p:ph type="dt" sz="half" idx="10"/>
          </p:nvPr>
        </p:nvSpPr>
        <p:spPr/>
        <p:txBody>
          <a:bodyPr/>
          <a:lstStyle/>
          <a:p>
            <a:fld id="{2389C36A-FB2D-400F-8C19-606A3018A757}" type="datetimeFigureOut">
              <a:rPr lang="en-IN" smtClean="0"/>
              <a:t>27-02-2024</a:t>
            </a:fld>
            <a:endParaRPr lang="en-IN"/>
          </a:p>
        </p:txBody>
      </p:sp>
      <p:sp>
        <p:nvSpPr>
          <p:cNvPr id="6" name="Footer Placeholder 5">
            <a:extLst>
              <a:ext uri="{FF2B5EF4-FFF2-40B4-BE49-F238E27FC236}">
                <a16:creationId xmlns:a16="http://schemas.microsoft.com/office/drawing/2014/main" id="{6016BDF4-5AAE-4926-B65F-C73763115C3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7A90C3E-2653-4712-933B-B34FD484F0AD}"/>
              </a:ext>
            </a:extLst>
          </p:cNvPr>
          <p:cNvSpPr>
            <a:spLocks noGrp="1"/>
          </p:cNvSpPr>
          <p:nvPr>
            <p:ph type="sldNum" sz="quarter" idx="12"/>
          </p:nvPr>
        </p:nvSpPr>
        <p:spPr/>
        <p:txBody>
          <a:bodyPr/>
          <a:lstStyle/>
          <a:p>
            <a:fld id="{798B1599-4A15-4CE2-8924-702F0AFC728E}" type="slidenum">
              <a:rPr lang="en-IN" smtClean="0"/>
              <a:t>‹#›</a:t>
            </a:fld>
            <a:endParaRPr lang="en-IN"/>
          </a:p>
        </p:txBody>
      </p:sp>
    </p:spTree>
    <p:extLst>
      <p:ext uri="{BB962C8B-B14F-4D97-AF65-F5344CB8AC3E}">
        <p14:creationId xmlns:p14="http://schemas.microsoft.com/office/powerpoint/2010/main" val="41587402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327C119-7CE7-4F0D-9677-4AD92889BAB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BF4104CA-1707-4338-9EB4-614C5DE9C90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1C5506A-638F-4029-927F-68D20AE24BB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389C36A-FB2D-400F-8C19-606A3018A757}" type="datetimeFigureOut">
              <a:rPr lang="en-IN" smtClean="0"/>
              <a:t>27-02-2024</a:t>
            </a:fld>
            <a:endParaRPr lang="en-IN"/>
          </a:p>
        </p:txBody>
      </p:sp>
      <p:sp>
        <p:nvSpPr>
          <p:cNvPr id="5" name="Footer Placeholder 4">
            <a:extLst>
              <a:ext uri="{FF2B5EF4-FFF2-40B4-BE49-F238E27FC236}">
                <a16:creationId xmlns:a16="http://schemas.microsoft.com/office/drawing/2014/main" id="{4790FABA-2C52-4D41-8DB2-E424706E034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C61309D7-FFDC-47F0-9B79-72ED065FF98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98B1599-4A15-4CE2-8924-702F0AFC728E}" type="slidenum">
              <a:rPr lang="en-IN" smtClean="0"/>
              <a:t>‹#›</a:t>
            </a:fld>
            <a:endParaRPr lang="en-IN"/>
          </a:p>
        </p:txBody>
      </p:sp>
    </p:spTree>
    <p:extLst>
      <p:ext uri="{BB962C8B-B14F-4D97-AF65-F5344CB8AC3E}">
        <p14:creationId xmlns:p14="http://schemas.microsoft.com/office/powerpoint/2010/main" val="7721618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hyperlink" Target="https://www.techtarget.com/whatis/definition/unsupervised-learning" TargetMode="External"/><Relationship Id="rId2" Type="http://schemas.openxmlformats.org/officeDocument/2006/relationships/hyperlink" Target="https://www.techtarget.com/searchenterpriseai/definition/AI-Artificial-Intelligence"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slideLayout" Target="../slideLayouts/slideLayout2.xml"/><Relationship Id="rId1" Type="http://schemas.openxmlformats.org/officeDocument/2006/relationships/tags" Target="../tags/tag3.xml"/></Relationships>
</file>

<file path=ppt/slides/_rels/slide3.xml.rels><?xml version="1.0" encoding="UTF-8" standalone="yes"?>
<Relationships xmlns="http://schemas.openxmlformats.org/package/2006/relationships"><Relationship Id="rId3" Type="http://schemas.openxmlformats.org/officeDocument/2006/relationships/hyperlink" Target="https://www.techtarget.com/whatis/definition/data-set" TargetMode="External"/><Relationship Id="rId2" Type="http://schemas.openxmlformats.org/officeDocument/2006/relationships/hyperlink" Target="https://www.techtarget.com/searchenterpriseai/definition/neural-network"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20.png"/><Relationship Id="rId7" Type="http://schemas.openxmlformats.org/officeDocument/2006/relationships/image" Target="../media/image36.png"/><Relationship Id="rId2" Type="http://schemas.openxmlformats.org/officeDocument/2006/relationships/image" Target="../media/image311.png"/><Relationship Id="rId1" Type="http://schemas.openxmlformats.org/officeDocument/2006/relationships/slideLayout" Target="../slideLayouts/slideLayout13.xml"/><Relationship Id="rId6" Type="http://schemas.openxmlformats.org/officeDocument/2006/relationships/image" Target="../media/image35.png"/><Relationship Id="rId5" Type="http://schemas.openxmlformats.org/officeDocument/2006/relationships/image" Target="../media/image340.png"/><Relationship Id="rId4" Type="http://schemas.openxmlformats.org/officeDocument/2006/relationships/image" Target="../media/image330.png"/></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7.png"/><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image" Target="../media/image370.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9.png"/><Relationship Id="rId2" Type="http://schemas.openxmlformats.org/officeDocument/2006/relationships/audio" Target="file:///C:\Users\Lipu\AppData\Local\Microsoft\Windows\INetCache\Content.MSO\D869DD99.wav" TargetMode="External"/><Relationship Id="rId1" Type="http://schemas.openxmlformats.org/officeDocument/2006/relationships/tags" Target="../tags/tag4.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3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3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3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42.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43.emf"/></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hyperlink" Target="https://www.geeksforgeeks.org/machine-learning/" TargetMode="External"/><Relationship Id="rId2" Type="http://schemas.openxmlformats.org/officeDocument/2006/relationships/hyperlink" Target="https://www.geeksforgeeks.org/unsupervised-machine-learning-the-future-of-cybersecurity/" TargetMode="Externa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hyperlink" Target="https://www.geeksforgeeks.org/cross-validation-machine-learning/" TargetMode="Externa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WordArt 2">
            <a:extLst>
              <a:ext uri="{FF2B5EF4-FFF2-40B4-BE49-F238E27FC236}">
                <a16:creationId xmlns:a16="http://schemas.microsoft.com/office/drawing/2014/main" id="{9C40A239-AB7B-4DFF-A71D-2F3484063EE9}"/>
              </a:ext>
            </a:extLst>
          </p:cNvPr>
          <p:cNvSpPr>
            <a:spLocks noChangeArrowheads="1" noChangeShapeType="1" noTextEdit="1"/>
          </p:cNvSpPr>
          <p:nvPr/>
        </p:nvSpPr>
        <p:spPr bwMode="auto">
          <a:xfrm>
            <a:off x="3094038" y="3332163"/>
            <a:ext cx="5702300" cy="2068512"/>
          </a:xfrm>
          <a:prstGeom prst="rect">
            <a:avLst/>
          </a:prstGeom>
        </p:spPr>
        <p:txBody>
          <a:bodyPr wrap="none" fromWordArt="1">
            <a:prstTxWarp prst="textPlain">
              <a:avLst>
                <a:gd name="adj" fmla="val 50000"/>
              </a:avLst>
            </a:prstTxWarp>
          </a:bodyPr>
          <a:lstStyle/>
          <a:p>
            <a:pPr algn="ctr"/>
            <a:endParaRPr lang="en-IN" sz="3600" kern="10">
              <a:ln w="9360">
                <a:solidFill>
                  <a:srgbClr val="000000"/>
                </a:solidFill>
                <a:miter lim="800000"/>
                <a:headEnd/>
                <a:tailEnd/>
              </a:ln>
              <a:solidFill>
                <a:srgbClr val="00B050"/>
              </a:solidFill>
              <a:latin typeface="Arial Black" panose="020B0A04020102020204" pitchFamily="34" charset="0"/>
            </a:endParaRPr>
          </a:p>
        </p:txBody>
      </p:sp>
      <p:sp>
        <p:nvSpPr>
          <p:cNvPr id="4099" name="Rectangle 3">
            <a:extLst>
              <a:ext uri="{FF2B5EF4-FFF2-40B4-BE49-F238E27FC236}">
                <a16:creationId xmlns:a16="http://schemas.microsoft.com/office/drawing/2014/main" id="{83B08DA0-DA04-411A-80D0-48E8A3362A13}"/>
              </a:ext>
            </a:extLst>
          </p:cNvPr>
          <p:cNvSpPr>
            <a:spLocks noChangeArrowheads="1"/>
          </p:cNvSpPr>
          <p:nvPr/>
        </p:nvSpPr>
        <p:spPr bwMode="auto">
          <a:xfrm>
            <a:off x="1981200" y="2057401"/>
            <a:ext cx="8686800" cy="212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endParaRPr lang="en-IN" altLang="en-US" sz="4400" b="1">
              <a:solidFill>
                <a:srgbClr val="FF0000"/>
              </a:solidFill>
            </a:endParaRPr>
          </a:p>
          <a:p>
            <a:pPr algn="ctr"/>
            <a:r>
              <a:rPr lang="en-IN" altLang="en-US" sz="4400" b="1">
                <a:solidFill>
                  <a:srgbClr val="FF0000"/>
                </a:solidFill>
              </a:rPr>
              <a:t>UNIT-III</a:t>
            </a:r>
          </a:p>
          <a:p>
            <a:pPr algn="ctr"/>
            <a:r>
              <a:rPr lang="en-IN" altLang="en-US" sz="4400" b="1">
                <a:solidFill>
                  <a:srgbClr val="7030A0"/>
                </a:solidFill>
              </a:rPr>
              <a:t>Generative Models</a:t>
            </a:r>
            <a:endParaRPr lang="en-IN" altLang="en-US">
              <a:solidFill>
                <a:srgbClr val="7030A0"/>
              </a:solidFill>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additive="repl">
                                        <p:cTn id="6" dur="1" fill="hold">
                                          <p:stCondLst>
                                            <p:cond delay="0"/>
                                          </p:stCondLst>
                                        </p:cTn>
                                        <p:tgtEl>
                                          <p:spTgt spid="2"/>
                                        </p:tgtEl>
                                        <p:attrNameLst>
                                          <p:attrName>style.visibility</p:attrName>
                                        </p:attrNameLst>
                                      </p:cBhvr>
                                      <p:to>
                                        <p:strVal val="visible"/>
                                      </p:to>
                                    </p:set>
                                    <p:anim calcmode="lin" valueType="num">
                                      <p:cBhvr additive="repl">
                                        <p:cTn id="7" dur="500" fill="hold"/>
                                        <p:tgtEl>
                                          <p:spTgt spid="2"/>
                                        </p:tgtEl>
                                        <p:attrNameLst>
                                          <p:attrName>ppt_x</p:attrName>
                                        </p:attrNameLst>
                                      </p:cBhvr>
                                      <p:tavLst>
                                        <p:tav tm="100000">
                                          <p:val>
                                            <p:strVal val="#ppt_x"/>
                                          </p:val>
                                        </p:tav>
                                        <p:tav>
                                          <p:val>
                                            <p:strVal val="#ppt_x"/>
                                          </p:val>
                                        </p:tav>
                                      </p:tavLst>
                                    </p:anim>
                                    <p:anim calcmode="lin" valueType="num">
                                      <p:cBhvr additive="repl">
                                        <p:cTn id="8" dur="500" fill="hold"/>
                                        <p:tgtEl>
                                          <p:spTgt spid="2"/>
                                        </p:tgtEl>
                                        <p:attrNameLst>
                                          <p:attrName>ppt_y</p:attrName>
                                        </p:attrNameLst>
                                      </p:cBhvr>
                                      <p:tavLst>
                                        <p:tav tm="100000">
                                          <p:val>
                                            <p:strVal val="1+#ppt_h/2"/>
                                          </p:val>
                                        </p:tav>
                                        <p:tav>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1F638E-6E12-4916-B819-5A9FCFB51E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9453"/>
            <a:ext cx="12192000" cy="6739094"/>
          </a:xfrm>
          <a:prstGeom prst="rect">
            <a:avLst/>
          </a:prstGeom>
        </p:spPr>
      </p:pic>
    </p:spTree>
    <p:extLst>
      <p:ext uri="{BB962C8B-B14F-4D97-AF65-F5344CB8AC3E}">
        <p14:creationId xmlns:p14="http://schemas.microsoft.com/office/powerpoint/2010/main" val="36603740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248C631-E818-4CB9-B9B4-81549635E6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9744"/>
            <a:ext cx="12192000" cy="6778512"/>
          </a:xfrm>
          <a:prstGeom prst="rect">
            <a:avLst/>
          </a:prstGeom>
        </p:spPr>
      </p:pic>
    </p:spTree>
    <p:extLst>
      <p:ext uri="{BB962C8B-B14F-4D97-AF65-F5344CB8AC3E}">
        <p14:creationId xmlns:p14="http://schemas.microsoft.com/office/powerpoint/2010/main" val="28748041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F4857C-6D7B-46C4-AA4D-AF71EFCC84B9}"/>
              </a:ext>
            </a:extLst>
          </p:cNvPr>
          <p:cNvSpPr>
            <a:spLocks noGrp="1"/>
          </p:cNvSpPr>
          <p:nvPr>
            <p:ph type="title"/>
          </p:nvPr>
        </p:nvSpPr>
        <p:spPr/>
        <p:txBody>
          <a:bodyPr/>
          <a:lstStyle/>
          <a:p>
            <a:pPr algn="ctr"/>
            <a:r>
              <a:rPr lang="en-IN" b="1" dirty="0"/>
              <a:t>Let’s plot the mean:</a:t>
            </a:r>
          </a:p>
        </p:txBody>
      </p:sp>
      <p:pic>
        <p:nvPicPr>
          <p:cNvPr id="5" name="Content Placeholder 4">
            <a:extLst>
              <a:ext uri="{FF2B5EF4-FFF2-40B4-BE49-F238E27FC236}">
                <a16:creationId xmlns:a16="http://schemas.microsoft.com/office/drawing/2014/main" id="{9FD6AA73-36F4-4F3E-9908-CEC46BA951E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12633" y="1825625"/>
            <a:ext cx="8166734" cy="4351338"/>
          </a:xfrm>
        </p:spPr>
      </p:pic>
    </p:spTree>
    <p:extLst>
      <p:ext uri="{BB962C8B-B14F-4D97-AF65-F5344CB8AC3E}">
        <p14:creationId xmlns:p14="http://schemas.microsoft.com/office/powerpoint/2010/main" val="37210064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2881340-38FF-4996-87EF-444D29E273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55340"/>
            <a:ext cx="12192000" cy="6547320"/>
          </a:xfrm>
          <a:prstGeom prst="rect">
            <a:avLst/>
          </a:prstGeom>
        </p:spPr>
      </p:pic>
    </p:spTree>
    <p:extLst>
      <p:ext uri="{BB962C8B-B14F-4D97-AF65-F5344CB8AC3E}">
        <p14:creationId xmlns:p14="http://schemas.microsoft.com/office/powerpoint/2010/main" val="18586032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B20965-E2B4-45DC-A199-73E9EAE8C126}"/>
              </a:ext>
            </a:extLst>
          </p:cNvPr>
          <p:cNvSpPr>
            <a:spLocks noGrp="1"/>
          </p:cNvSpPr>
          <p:nvPr>
            <p:ph type="title"/>
          </p:nvPr>
        </p:nvSpPr>
        <p:spPr/>
        <p:txBody>
          <a:bodyPr/>
          <a:lstStyle/>
          <a:p>
            <a:pPr algn="ctr"/>
            <a:r>
              <a:rPr lang="en-IN" b="1" dirty="0"/>
              <a:t>Instead of mean, if we are dealing with SD:</a:t>
            </a:r>
          </a:p>
        </p:txBody>
      </p:sp>
      <p:pic>
        <p:nvPicPr>
          <p:cNvPr id="5" name="Content Placeholder 4">
            <a:extLst>
              <a:ext uri="{FF2B5EF4-FFF2-40B4-BE49-F238E27FC236}">
                <a16:creationId xmlns:a16="http://schemas.microsoft.com/office/drawing/2014/main" id="{B3FFBEBB-ADD2-4F59-9330-5B24DCFBFFF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51557" y="1825625"/>
            <a:ext cx="8288885" cy="4351338"/>
          </a:xfrm>
        </p:spPr>
      </p:pic>
    </p:spTree>
    <p:extLst>
      <p:ext uri="{BB962C8B-B14F-4D97-AF65-F5344CB8AC3E}">
        <p14:creationId xmlns:p14="http://schemas.microsoft.com/office/powerpoint/2010/main" val="12806921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084F6D8-5F3A-45E7-9DB0-09BA8542CA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776573"/>
            <a:ext cx="12192000" cy="3304854"/>
          </a:xfrm>
          <a:prstGeom prst="rect">
            <a:avLst/>
          </a:prstGeom>
        </p:spPr>
      </p:pic>
    </p:spTree>
    <p:extLst>
      <p:ext uri="{BB962C8B-B14F-4D97-AF65-F5344CB8AC3E}">
        <p14:creationId xmlns:p14="http://schemas.microsoft.com/office/powerpoint/2010/main" val="41825197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99E17A-31B1-405D-9044-4303E2BBBDEE}"/>
              </a:ext>
            </a:extLst>
          </p:cNvPr>
          <p:cNvSpPr>
            <a:spLocks noGrp="1"/>
          </p:cNvSpPr>
          <p:nvPr>
            <p:ph type="title"/>
          </p:nvPr>
        </p:nvSpPr>
        <p:spPr/>
        <p:txBody>
          <a:bodyPr/>
          <a:lstStyle/>
          <a:p>
            <a:pPr algn="ctr"/>
            <a:r>
              <a:rPr lang="en-IN" b="1" dirty="0"/>
              <a:t>What is exponential distribution?</a:t>
            </a:r>
          </a:p>
        </p:txBody>
      </p:sp>
      <p:pic>
        <p:nvPicPr>
          <p:cNvPr id="5" name="Content Placeholder 4">
            <a:extLst>
              <a:ext uri="{FF2B5EF4-FFF2-40B4-BE49-F238E27FC236}">
                <a16:creationId xmlns:a16="http://schemas.microsoft.com/office/drawing/2014/main" id="{CE78716E-C116-4776-82E3-81C15F63AB7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3090441"/>
            <a:ext cx="10515600" cy="1821706"/>
          </a:xfrm>
        </p:spPr>
      </p:pic>
    </p:spTree>
    <p:extLst>
      <p:ext uri="{BB962C8B-B14F-4D97-AF65-F5344CB8AC3E}">
        <p14:creationId xmlns:p14="http://schemas.microsoft.com/office/powerpoint/2010/main" val="33608376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AD2083E-03AC-4A92-8793-D539B82D252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2486" y="961534"/>
            <a:ext cx="5354425" cy="4298623"/>
          </a:xfrm>
          <a:prstGeom prst="rect">
            <a:avLst/>
          </a:prstGeom>
        </p:spPr>
      </p:pic>
      <p:pic>
        <p:nvPicPr>
          <p:cNvPr id="5" name="Picture 4">
            <a:extLst>
              <a:ext uri="{FF2B5EF4-FFF2-40B4-BE49-F238E27FC236}">
                <a16:creationId xmlns:a16="http://schemas.microsoft.com/office/drawing/2014/main" id="{1D6E7CA9-70F1-4E6D-8F02-A2F797E9B7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74502" y="707010"/>
            <a:ext cx="5054860" cy="4728102"/>
          </a:xfrm>
          <a:prstGeom prst="rect">
            <a:avLst/>
          </a:prstGeom>
        </p:spPr>
      </p:pic>
    </p:spTree>
    <p:extLst>
      <p:ext uri="{BB962C8B-B14F-4D97-AF65-F5344CB8AC3E}">
        <p14:creationId xmlns:p14="http://schemas.microsoft.com/office/powerpoint/2010/main" val="36837483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5267CBE-0B71-4717-97CF-369C0748C9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6980" y="273378"/>
            <a:ext cx="5796051" cy="4006391"/>
          </a:xfrm>
          <a:prstGeom prst="rect">
            <a:avLst/>
          </a:prstGeom>
        </p:spPr>
      </p:pic>
      <p:pic>
        <p:nvPicPr>
          <p:cNvPr id="5" name="Picture 4">
            <a:extLst>
              <a:ext uri="{FF2B5EF4-FFF2-40B4-BE49-F238E27FC236}">
                <a16:creationId xmlns:a16="http://schemas.microsoft.com/office/drawing/2014/main" id="{A840E28F-55DA-4F22-8E9B-43FA41B7DD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33729" y="273378"/>
            <a:ext cx="4834998" cy="4515440"/>
          </a:xfrm>
          <a:prstGeom prst="rect">
            <a:avLst/>
          </a:prstGeom>
        </p:spPr>
      </p:pic>
    </p:spTree>
    <p:extLst>
      <p:ext uri="{BB962C8B-B14F-4D97-AF65-F5344CB8AC3E}">
        <p14:creationId xmlns:p14="http://schemas.microsoft.com/office/powerpoint/2010/main" val="18982424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D6EE99F-E0E0-475D-9FF6-52A8FFAE0A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69064" y="1088092"/>
            <a:ext cx="5147035" cy="4586613"/>
          </a:xfrm>
          <a:prstGeom prst="rect">
            <a:avLst/>
          </a:prstGeom>
        </p:spPr>
      </p:pic>
    </p:spTree>
    <p:extLst>
      <p:ext uri="{BB962C8B-B14F-4D97-AF65-F5344CB8AC3E}">
        <p14:creationId xmlns:p14="http://schemas.microsoft.com/office/powerpoint/2010/main" val="13242564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6F539-1193-40B7-9F83-0E0A2385ACFF}"/>
              </a:ext>
            </a:extLst>
          </p:cNvPr>
          <p:cNvSpPr>
            <a:spLocks noGrp="1"/>
          </p:cNvSpPr>
          <p:nvPr>
            <p:ph type="title"/>
          </p:nvPr>
        </p:nvSpPr>
        <p:spPr>
          <a:xfrm>
            <a:off x="838200" y="365126"/>
            <a:ext cx="10515600" cy="700104"/>
          </a:xfrm>
        </p:spPr>
        <p:txBody>
          <a:bodyPr/>
          <a:lstStyle/>
          <a:p>
            <a:pPr algn="ctr"/>
            <a:r>
              <a:rPr lang="en-US" b="1" dirty="0">
                <a:solidFill>
                  <a:srgbClr val="FF0000"/>
                </a:solidFill>
                <a:effectLst/>
              </a:rPr>
              <a:t>Generative models:</a:t>
            </a:r>
            <a:endParaRPr lang="en-IN" b="1" dirty="0">
              <a:solidFill>
                <a:srgbClr val="FF0000"/>
              </a:solidFill>
            </a:endParaRPr>
          </a:p>
        </p:txBody>
      </p:sp>
      <p:sp>
        <p:nvSpPr>
          <p:cNvPr id="3" name="Content Placeholder 2">
            <a:extLst>
              <a:ext uri="{FF2B5EF4-FFF2-40B4-BE49-F238E27FC236}">
                <a16:creationId xmlns:a16="http://schemas.microsoft.com/office/drawing/2014/main" id="{04CB5364-E67E-426F-B9CA-F571B81C9B0E}"/>
              </a:ext>
            </a:extLst>
          </p:cNvPr>
          <p:cNvSpPr>
            <a:spLocks noGrp="1"/>
          </p:cNvSpPr>
          <p:nvPr>
            <p:ph idx="1"/>
          </p:nvPr>
        </p:nvSpPr>
        <p:spPr>
          <a:xfrm>
            <a:off x="282803" y="1065230"/>
            <a:ext cx="11642103" cy="4539439"/>
          </a:xfrm>
        </p:spPr>
        <p:txBody>
          <a:bodyPr>
            <a:noAutofit/>
          </a:bodyPr>
          <a:lstStyle/>
          <a:p>
            <a:pPr algn="just"/>
            <a:r>
              <a:rPr lang="en-US" sz="2400" dirty="0">
                <a:effectLst/>
                <a:latin typeface="Times New Roman" panose="02020603050405020304" pitchFamily="18" charset="0"/>
                <a:cs typeface="Times New Roman" panose="02020603050405020304" pitchFamily="18" charset="0"/>
              </a:rPr>
              <a:t>Generative modeling is the use of artificial intelligence (</a:t>
            </a:r>
            <a:r>
              <a:rPr lang="en-US" sz="2400" u="sng" dirty="0">
                <a:effectLst/>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AI</a:t>
            </a:r>
            <a:r>
              <a:rPr lang="en-US" sz="2400" dirty="0">
                <a:effectLst/>
                <a:latin typeface="Times New Roman" panose="02020603050405020304" pitchFamily="18" charset="0"/>
                <a:cs typeface="Times New Roman" panose="02020603050405020304" pitchFamily="18" charset="0"/>
              </a:rPr>
              <a:t>), statistics and probability in applications to produce a representation or abstraction of observed phenomena or target variables that can be calculated from observations.</a:t>
            </a:r>
          </a:p>
          <a:p>
            <a:pPr algn="just"/>
            <a:r>
              <a:rPr lang="en-US" sz="2400" dirty="0">
                <a:effectLst/>
                <a:latin typeface="Times New Roman" panose="02020603050405020304" pitchFamily="18" charset="0"/>
                <a:cs typeface="Times New Roman" panose="02020603050405020304" pitchFamily="18" charset="0"/>
              </a:rPr>
              <a:t>Generative modeling is used in </a:t>
            </a:r>
            <a:r>
              <a:rPr lang="en-US" sz="2400" u="sng" dirty="0">
                <a:effectLst/>
                <a:latin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unsupervised machine learning</a:t>
            </a:r>
            <a:r>
              <a:rPr lang="en-US" sz="2400" dirty="0">
                <a:effectLst/>
                <a:latin typeface="Times New Roman" panose="02020603050405020304" pitchFamily="18" charset="0"/>
                <a:cs typeface="Times New Roman" panose="02020603050405020304" pitchFamily="18" charset="0"/>
              </a:rPr>
              <a:t> as a means to describe phenomena in data, enabling computers to understand the real world. This AI understanding can be used to predict all manner of probabilities on a subject from modeled data.</a:t>
            </a:r>
          </a:p>
          <a:p>
            <a:pPr algn="just"/>
            <a:r>
              <a:rPr lang="en-US" sz="2400" dirty="0">
                <a:effectLst/>
                <a:latin typeface="Times New Roman" panose="02020603050405020304" pitchFamily="18" charset="0"/>
                <a:cs typeface="Times New Roman" panose="02020603050405020304" pitchFamily="18" charset="0"/>
              </a:rPr>
              <a:t>Generative models are a class of statistical models that generate new data instances.</a:t>
            </a:r>
          </a:p>
          <a:p>
            <a:pPr marL="0" indent="0" algn="just">
              <a:buNone/>
            </a:pP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115292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E949B1-F730-4A3F-815C-069512C12D31}"/>
              </a:ext>
            </a:extLst>
          </p:cNvPr>
          <p:cNvSpPr>
            <a:spLocks noGrp="1"/>
          </p:cNvSpPr>
          <p:nvPr>
            <p:ph type="title"/>
          </p:nvPr>
        </p:nvSpPr>
        <p:spPr/>
        <p:txBody>
          <a:bodyPr/>
          <a:lstStyle/>
          <a:p>
            <a:r>
              <a:rPr lang="en-IN" dirty="0"/>
              <a:t>Assume that you have a lot data about how much time passed between message.</a:t>
            </a:r>
          </a:p>
        </p:txBody>
      </p:sp>
      <p:sp>
        <p:nvSpPr>
          <p:cNvPr id="3" name="Content Placeholder 2">
            <a:extLst>
              <a:ext uri="{FF2B5EF4-FFF2-40B4-BE49-F238E27FC236}">
                <a16:creationId xmlns:a16="http://schemas.microsoft.com/office/drawing/2014/main" id="{A45D9266-E448-4AA3-B5B0-A822E00A84F0}"/>
              </a:ext>
            </a:extLst>
          </p:cNvPr>
          <p:cNvSpPr>
            <a:spLocks noGrp="1"/>
          </p:cNvSpPr>
          <p:nvPr>
            <p:ph idx="1"/>
          </p:nvPr>
        </p:nvSpPr>
        <p:spPr/>
        <p:txBody>
          <a:bodyPr/>
          <a:lstStyle/>
          <a:p>
            <a:r>
              <a:rPr lang="en-IN" dirty="0"/>
              <a:t>X1: the amount of time that passed between the 1</a:t>
            </a:r>
            <a:r>
              <a:rPr lang="en-IN" baseline="30000" dirty="0"/>
              <a:t>st</a:t>
            </a:r>
            <a:r>
              <a:rPr lang="en-IN" dirty="0"/>
              <a:t> message and 2</a:t>
            </a:r>
            <a:r>
              <a:rPr lang="en-IN" baseline="30000" dirty="0"/>
              <a:t>nd</a:t>
            </a:r>
            <a:r>
              <a:rPr lang="en-IN" dirty="0"/>
              <a:t> message.</a:t>
            </a:r>
          </a:p>
          <a:p>
            <a:r>
              <a:rPr lang="en-IN" dirty="0"/>
              <a:t>X2: the amount of time that passed between the 2nd message and 3</a:t>
            </a:r>
            <a:r>
              <a:rPr lang="en-IN" baseline="30000" dirty="0"/>
              <a:t>rd</a:t>
            </a:r>
            <a:endParaRPr lang="en-IN" dirty="0"/>
          </a:p>
          <a:p>
            <a:pPr marL="0" indent="0">
              <a:buNone/>
            </a:pPr>
            <a:r>
              <a:rPr lang="en-IN" dirty="0"/>
              <a:t> message.</a:t>
            </a:r>
          </a:p>
          <a:p>
            <a:pPr marL="0" indent="0">
              <a:buNone/>
            </a:pPr>
            <a:r>
              <a:rPr lang="en-IN" dirty="0"/>
              <a:t>X3: the amount of time that passed between the 3rd message and 4th message.</a:t>
            </a:r>
          </a:p>
          <a:p>
            <a:pPr marL="0" indent="0">
              <a:buNone/>
            </a:pPr>
            <a:r>
              <a:rPr lang="en-IN" dirty="0"/>
              <a:t>And so on.</a:t>
            </a:r>
          </a:p>
          <a:p>
            <a:pPr marL="0" indent="0">
              <a:buNone/>
            </a:pPr>
            <a:endParaRPr lang="en-IN" dirty="0"/>
          </a:p>
          <a:p>
            <a:endParaRPr lang="en-IN" dirty="0"/>
          </a:p>
        </p:txBody>
      </p:sp>
    </p:spTree>
    <p:extLst>
      <p:ext uri="{BB962C8B-B14F-4D97-AF65-F5344CB8AC3E}">
        <p14:creationId xmlns:p14="http://schemas.microsoft.com/office/powerpoint/2010/main" val="31301523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8409B76-030F-4445-83BD-CB3612B235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4893" y="0"/>
            <a:ext cx="11502213" cy="6858000"/>
          </a:xfrm>
          <a:prstGeom prst="rect">
            <a:avLst/>
          </a:prstGeom>
        </p:spPr>
      </p:pic>
    </p:spTree>
    <p:extLst>
      <p:ext uri="{BB962C8B-B14F-4D97-AF65-F5344CB8AC3E}">
        <p14:creationId xmlns:p14="http://schemas.microsoft.com/office/powerpoint/2010/main" val="38362688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3A7EF6A-BC16-484F-8FDB-2C9198BE8F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47827" y="273377"/>
            <a:ext cx="9190962" cy="3429000"/>
          </a:xfrm>
          <a:prstGeom prst="rect">
            <a:avLst/>
          </a:prstGeom>
        </p:spPr>
      </p:pic>
      <p:pic>
        <p:nvPicPr>
          <p:cNvPr id="5" name="Picture 4">
            <a:extLst>
              <a:ext uri="{FF2B5EF4-FFF2-40B4-BE49-F238E27FC236}">
                <a16:creationId xmlns:a16="http://schemas.microsoft.com/office/drawing/2014/main" id="{CADDC7DD-F5E8-41DB-901E-784511277B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73138" y="3629132"/>
            <a:ext cx="6391373" cy="2955491"/>
          </a:xfrm>
          <a:prstGeom prst="rect">
            <a:avLst/>
          </a:prstGeom>
        </p:spPr>
      </p:pic>
    </p:spTree>
    <p:extLst>
      <p:ext uri="{BB962C8B-B14F-4D97-AF65-F5344CB8AC3E}">
        <p14:creationId xmlns:p14="http://schemas.microsoft.com/office/powerpoint/2010/main" val="33106582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6C8D1C-2057-4B80-A02A-36D61B8BBE5D}"/>
              </a:ext>
            </a:extLst>
          </p:cNvPr>
          <p:cNvSpPr>
            <a:spLocks noGrp="1"/>
          </p:cNvSpPr>
          <p:nvPr>
            <p:ph type="title"/>
          </p:nvPr>
        </p:nvSpPr>
        <p:spPr/>
        <p:txBody>
          <a:bodyPr/>
          <a:lstStyle/>
          <a:p>
            <a:pPr algn="ctr"/>
            <a:r>
              <a:rPr lang="en-IN" dirty="0"/>
              <a:t>For x1 to </a:t>
            </a:r>
            <a:r>
              <a:rPr lang="en-IN" dirty="0" err="1"/>
              <a:t>xn</a:t>
            </a:r>
            <a:endParaRPr lang="en-IN" dirty="0"/>
          </a:p>
        </p:txBody>
      </p:sp>
      <p:pic>
        <p:nvPicPr>
          <p:cNvPr id="5" name="Content Placeholder 4">
            <a:extLst>
              <a:ext uri="{FF2B5EF4-FFF2-40B4-BE49-F238E27FC236}">
                <a16:creationId xmlns:a16="http://schemas.microsoft.com/office/drawing/2014/main" id="{D904FA66-C389-4848-B2EF-A13A0FB57D0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18204" y="1825625"/>
            <a:ext cx="7955592" cy="4351338"/>
          </a:xfrm>
        </p:spPr>
      </p:pic>
    </p:spTree>
    <p:extLst>
      <p:ext uri="{BB962C8B-B14F-4D97-AF65-F5344CB8AC3E}">
        <p14:creationId xmlns:p14="http://schemas.microsoft.com/office/powerpoint/2010/main" val="4295741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4B1DF3F2-29FC-4FDB-8810-2F7513687E6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95951" y="209461"/>
            <a:ext cx="7456796" cy="3114021"/>
          </a:xfrm>
        </p:spPr>
      </p:pic>
      <p:pic>
        <p:nvPicPr>
          <p:cNvPr id="7" name="Picture 6">
            <a:extLst>
              <a:ext uri="{FF2B5EF4-FFF2-40B4-BE49-F238E27FC236}">
                <a16:creationId xmlns:a16="http://schemas.microsoft.com/office/drawing/2014/main" id="{C3C97141-49C2-4206-8C42-E28794E2AC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33948" y="3323482"/>
            <a:ext cx="5780803" cy="3215431"/>
          </a:xfrm>
          <a:prstGeom prst="rect">
            <a:avLst/>
          </a:prstGeom>
        </p:spPr>
      </p:pic>
    </p:spTree>
    <p:extLst>
      <p:ext uri="{BB962C8B-B14F-4D97-AF65-F5344CB8AC3E}">
        <p14:creationId xmlns:p14="http://schemas.microsoft.com/office/powerpoint/2010/main" val="29113451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B09AF99-9CD1-457A-A7FE-2EDA04BB70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731"/>
            <a:ext cx="12192000" cy="6824538"/>
          </a:xfrm>
          <a:prstGeom prst="rect">
            <a:avLst/>
          </a:prstGeom>
        </p:spPr>
      </p:pic>
    </p:spTree>
    <p:extLst>
      <p:ext uri="{BB962C8B-B14F-4D97-AF65-F5344CB8AC3E}">
        <p14:creationId xmlns:p14="http://schemas.microsoft.com/office/powerpoint/2010/main" val="21428650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9DB8280-1BAF-4D4E-BB07-E3051A4F4A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4975"/>
            <a:ext cx="12192000" cy="5988050"/>
          </a:xfrm>
          <a:prstGeom prst="rect">
            <a:avLst/>
          </a:prstGeom>
        </p:spPr>
      </p:pic>
    </p:spTree>
    <p:extLst>
      <p:ext uri="{BB962C8B-B14F-4D97-AF65-F5344CB8AC3E}">
        <p14:creationId xmlns:p14="http://schemas.microsoft.com/office/powerpoint/2010/main" val="4818354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a:extLst>
              <a:ext uri="{FF2B5EF4-FFF2-40B4-BE49-F238E27FC236}">
                <a16:creationId xmlns:a16="http://schemas.microsoft.com/office/drawing/2014/main" id="{16BE630D-D10F-461C-8559-5394AFD747E0}"/>
              </a:ext>
            </a:extLst>
          </p:cNvPr>
          <p:cNvSpPr>
            <a:spLocks noGrp="1" noChangeArrowheads="1"/>
          </p:cNvSpPr>
          <p:nvPr>
            <p:ph type="title"/>
          </p:nvPr>
        </p:nvSpPr>
        <p:spPr/>
        <p:txBody>
          <a:bodyPr/>
          <a:lstStyle/>
          <a:p>
            <a:pPr algn="ctr" eaLnBrk="1" hangingPunct="1"/>
            <a:r>
              <a:rPr lang="en-IN" b="1" dirty="0">
                <a:solidFill>
                  <a:srgbClr val="FF0000"/>
                </a:solidFill>
              </a:rPr>
              <a:t>Bayesian learning:</a:t>
            </a:r>
            <a:endParaRPr lang="en-IN" altLang="en-US" b="1" dirty="0">
              <a:solidFill>
                <a:srgbClr val="FF0000"/>
              </a:solidFill>
            </a:endParaRPr>
          </a:p>
        </p:txBody>
      </p:sp>
      <p:sp>
        <p:nvSpPr>
          <p:cNvPr id="3" name="Content Placeholder 2">
            <a:extLst>
              <a:ext uri="{FF2B5EF4-FFF2-40B4-BE49-F238E27FC236}">
                <a16:creationId xmlns:a16="http://schemas.microsoft.com/office/drawing/2014/main" id="{5DDC90B0-762A-407F-821E-A2F6779B2A2E}"/>
              </a:ext>
            </a:extLst>
          </p:cNvPr>
          <p:cNvSpPr>
            <a:spLocks noGrp="1"/>
          </p:cNvSpPr>
          <p:nvPr>
            <p:ph idx="1"/>
          </p:nvPr>
        </p:nvSpPr>
        <p:spPr>
          <a:xfrm>
            <a:off x="838200" y="1561674"/>
            <a:ext cx="10515600" cy="4351338"/>
          </a:xfrm>
        </p:spPr>
        <p:txBody>
          <a:bodyPr rtlCol="0">
            <a:normAutofit fontScale="92500" lnSpcReduction="20000"/>
          </a:bodyPr>
          <a:lstStyle/>
          <a:p>
            <a:pPr algn="just">
              <a:defRPr/>
            </a:pPr>
            <a:r>
              <a:rPr lang="en-IN" dirty="0"/>
              <a:t>Bayesian reasoning provides a probabilistic approach to inference. </a:t>
            </a:r>
          </a:p>
          <a:p>
            <a:pPr algn="just">
              <a:defRPr/>
            </a:pPr>
            <a:r>
              <a:rPr lang="en-US" b="1" dirty="0">
                <a:solidFill>
                  <a:srgbClr val="FF0000"/>
                </a:solidFill>
              </a:rPr>
              <a:t>Inference</a:t>
            </a:r>
            <a:r>
              <a:rPr lang="en-US" dirty="0"/>
              <a:t> refers to the process of updating beliefs or making predictions about unknown quantities based on observed data and prior knowledge.</a:t>
            </a:r>
            <a:endParaRPr lang="en-IN" dirty="0"/>
          </a:p>
          <a:p>
            <a:pPr algn="just">
              <a:defRPr/>
            </a:pPr>
            <a:r>
              <a:rPr lang="en-IN" dirty="0"/>
              <a:t>It is based on the assumption that the quantities of interest are governed by probability distributions and that optimal decisions can be made by reasoning about these probabilities together with observed data.</a:t>
            </a:r>
          </a:p>
          <a:p>
            <a:pPr algn="just">
              <a:defRPr/>
            </a:pPr>
            <a:r>
              <a:rPr lang="en-IN" dirty="0"/>
              <a:t>Bayesian learning methods are relevant to our study of machine learning for two different reasons. </a:t>
            </a:r>
          </a:p>
          <a:p>
            <a:pPr lvl="1" algn="just">
              <a:buFont typeface="Arial" pitchFamily="34" charset="0"/>
              <a:buChar char="–"/>
              <a:defRPr/>
            </a:pPr>
            <a:r>
              <a:rPr lang="en-IN" dirty="0"/>
              <a:t>Bayesian learning algorithms that calculate explicit probabilities for hypotheses, such as the naive Bayes classifier, are among the most practical approaches to certain types of learning problems.</a:t>
            </a:r>
          </a:p>
          <a:p>
            <a:pPr lvl="1" algn="just">
              <a:buFont typeface="Arial" pitchFamily="34" charset="0"/>
              <a:buChar char="–"/>
              <a:defRPr/>
            </a:pPr>
            <a:r>
              <a:rPr lang="en-IN" dirty="0"/>
              <a:t>they provide a useful perspective for understanding many learning algorithms that do not explicitly manipulate probabilities.</a:t>
            </a:r>
          </a:p>
        </p:txBody>
      </p:sp>
    </p:spTree>
    <p:custDataLst>
      <p:tags r:id="rId1"/>
    </p:custDataLst>
  </p:cSld>
  <p:clrMapOvr>
    <a:masterClrMapping/>
  </p:clrMapOvr>
  <p:transition spd="slow" advTm="74858"/>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a:extLst>
              <a:ext uri="{FF2B5EF4-FFF2-40B4-BE49-F238E27FC236}">
                <a16:creationId xmlns:a16="http://schemas.microsoft.com/office/drawing/2014/main" id="{A8D73B87-F299-4EEE-8804-BA3D092E1BA6}"/>
              </a:ext>
            </a:extLst>
          </p:cNvPr>
          <p:cNvSpPr>
            <a:spLocks noGrp="1"/>
          </p:cNvSpPr>
          <p:nvPr>
            <p:ph type="title"/>
          </p:nvPr>
        </p:nvSpPr>
        <p:spPr/>
        <p:txBody>
          <a:bodyPr>
            <a:normAutofit/>
          </a:bodyPr>
          <a:lstStyle/>
          <a:p>
            <a:pPr algn="ctr">
              <a:defRPr/>
            </a:pPr>
            <a:r>
              <a:rPr lang="en-IN" b="1" dirty="0">
                <a:solidFill>
                  <a:srgbClr val="FF0000"/>
                </a:solidFill>
              </a:rPr>
              <a:t>Features of Bayesian learning methods</a:t>
            </a:r>
          </a:p>
        </p:txBody>
      </p:sp>
      <p:sp>
        <p:nvSpPr>
          <p:cNvPr id="3" name="Content Placeholder 2">
            <a:extLst>
              <a:ext uri="{FF2B5EF4-FFF2-40B4-BE49-F238E27FC236}">
                <a16:creationId xmlns:a16="http://schemas.microsoft.com/office/drawing/2014/main" id="{45684A69-711A-4B6A-9800-46685318DBDD}"/>
              </a:ext>
            </a:extLst>
          </p:cNvPr>
          <p:cNvSpPr>
            <a:spLocks noGrp="1" noChangeArrowheads="1"/>
          </p:cNvSpPr>
          <p:nvPr>
            <p:ph idx="1"/>
          </p:nvPr>
        </p:nvSpPr>
        <p:spPr>
          <a:xfrm>
            <a:off x="1981200" y="1600201"/>
            <a:ext cx="8229600" cy="5141913"/>
          </a:xfrm>
        </p:spPr>
        <p:txBody>
          <a:bodyPr/>
          <a:lstStyle/>
          <a:p>
            <a:pPr lvl="1" algn="just" eaLnBrk="1" hangingPunct="1">
              <a:spcAft>
                <a:spcPct val="0"/>
              </a:spcAft>
              <a:buFont typeface="Arial" panose="020B0604020202020204" pitchFamily="34" charset="0"/>
              <a:buChar char="–"/>
            </a:pPr>
            <a:r>
              <a:rPr lang="en-IN" altLang="en-US"/>
              <a:t>Each observed training example can incrementally decrease or increase the estimated probability that a hypothesis is correct.</a:t>
            </a:r>
          </a:p>
          <a:p>
            <a:pPr lvl="1" algn="just" eaLnBrk="1" hangingPunct="1">
              <a:spcAft>
                <a:spcPct val="0"/>
              </a:spcAft>
              <a:buFont typeface="Arial" panose="020B0604020202020204" pitchFamily="34" charset="0"/>
              <a:buChar char="–"/>
            </a:pPr>
            <a:r>
              <a:rPr lang="en-IN" altLang="en-US"/>
              <a:t>Prior knowledge can be combined with observed data to determine the final probability of a hypothesis.</a:t>
            </a:r>
          </a:p>
          <a:p>
            <a:pPr lvl="1" algn="just" eaLnBrk="1" hangingPunct="1">
              <a:spcAft>
                <a:spcPct val="0"/>
              </a:spcAft>
              <a:buFont typeface="Arial" panose="020B0604020202020204" pitchFamily="34" charset="0"/>
              <a:buChar char="–"/>
            </a:pPr>
            <a:r>
              <a:rPr lang="en-IN" altLang="en-US"/>
              <a:t>Bayesian methods can accommodate hypotheses that make probabilistic predictions</a:t>
            </a:r>
          </a:p>
          <a:p>
            <a:pPr lvl="1" algn="just" eaLnBrk="1" hangingPunct="1">
              <a:spcAft>
                <a:spcPct val="0"/>
              </a:spcAft>
              <a:buFont typeface="Arial" panose="020B0604020202020204" pitchFamily="34" charset="0"/>
              <a:buChar char="–"/>
            </a:pPr>
            <a:r>
              <a:rPr lang="en-IN" altLang="en-US"/>
              <a:t>New instances can be classified by combining the predictions of multiple hypotheses, weighted by their probabilities.</a:t>
            </a:r>
          </a:p>
          <a:p>
            <a:pPr lvl="1" algn="just" eaLnBrk="1" hangingPunct="1">
              <a:spcAft>
                <a:spcPct val="0"/>
              </a:spcAft>
              <a:buFont typeface="Arial" panose="020B0604020202020204" pitchFamily="34" charset="0"/>
              <a:buChar char="–"/>
            </a:pPr>
            <a:r>
              <a:rPr lang="en-IN" altLang="en-US"/>
              <a:t>Even in cases where Bayesian methods prove computationally intractable, they can provide a standard of optimal decision making against which other practical methods can be measured.</a:t>
            </a:r>
          </a:p>
        </p:txBody>
      </p:sp>
    </p:spTree>
    <p:custDataLst>
      <p:tags r:id="rId1"/>
    </p:custDataLst>
  </p:cSld>
  <p:clrMapOvr>
    <a:masterClrMapping/>
  </p:clrMapOvr>
  <p:transition spd="slow" advTm="52000"/>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a:extLst>
              <a:ext uri="{FF2B5EF4-FFF2-40B4-BE49-F238E27FC236}">
                <a16:creationId xmlns:a16="http://schemas.microsoft.com/office/drawing/2014/main" id="{7054B3F9-B79B-42C1-9752-14069A2DF013}"/>
              </a:ext>
            </a:extLst>
          </p:cNvPr>
          <p:cNvSpPr>
            <a:spLocks noGrp="1" noChangeArrowheads="1"/>
          </p:cNvSpPr>
          <p:nvPr>
            <p:ph type="title"/>
          </p:nvPr>
        </p:nvSpPr>
        <p:spPr/>
        <p:txBody>
          <a:bodyPr/>
          <a:lstStyle/>
          <a:p>
            <a:pPr algn="ctr" eaLnBrk="1" hangingPunct="1"/>
            <a:r>
              <a:rPr lang="en-IN" altLang="en-US" b="1" dirty="0">
                <a:solidFill>
                  <a:srgbClr val="FF0000"/>
                </a:solidFill>
              </a:rPr>
              <a:t>BAYES THEOREM</a:t>
            </a:r>
          </a:p>
        </p:txBody>
      </p:sp>
      <p:sp>
        <p:nvSpPr>
          <p:cNvPr id="5123" name="Content Placeholder 2">
            <a:extLst>
              <a:ext uri="{FF2B5EF4-FFF2-40B4-BE49-F238E27FC236}">
                <a16:creationId xmlns:a16="http://schemas.microsoft.com/office/drawing/2014/main" id="{3C5BC9D4-934F-4ACC-850A-037D7CC60FB7}"/>
              </a:ext>
            </a:extLst>
          </p:cNvPr>
          <p:cNvSpPr>
            <a:spLocks noGrp="1" noChangeArrowheads="1"/>
          </p:cNvSpPr>
          <p:nvPr>
            <p:ph idx="1"/>
          </p:nvPr>
        </p:nvSpPr>
        <p:spPr/>
        <p:txBody>
          <a:bodyPr/>
          <a:lstStyle/>
          <a:p>
            <a:r>
              <a:rPr lang="en-IN" altLang="en-US" sz="2400"/>
              <a:t>A </a:t>
            </a:r>
            <a:r>
              <a:rPr lang="en-IN" altLang="en-US" sz="2400" b="1"/>
              <a:t>prior probability </a:t>
            </a:r>
            <a:r>
              <a:rPr lang="en-IN" altLang="en-US" sz="2400"/>
              <a:t>is an initial probability value originally obtained before any additional information is obtained.</a:t>
            </a:r>
          </a:p>
          <a:p>
            <a:r>
              <a:rPr lang="en-IN" altLang="en-US" sz="2400"/>
              <a:t>A </a:t>
            </a:r>
            <a:r>
              <a:rPr lang="en-IN" altLang="en-US" sz="2400" b="1"/>
              <a:t>posterior probability </a:t>
            </a:r>
            <a:r>
              <a:rPr lang="en-IN" altLang="en-US" sz="2400"/>
              <a:t>is a probability value that has been revised by using additional information that is later obtained.</a:t>
            </a:r>
          </a:p>
        </p:txBody>
      </p:sp>
      <p:pic>
        <p:nvPicPr>
          <p:cNvPr id="5124" name="Picture 2">
            <a:extLst>
              <a:ext uri="{FF2B5EF4-FFF2-40B4-BE49-F238E27FC236}">
                <a16:creationId xmlns:a16="http://schemas.microsoft.com/office/drawing/2014/main" id="{2689F380-7605-4D3F-BD12-A21B1882BD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60526" y="3429001"/>
            <a:ext cx="8658225" cy="2016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cSld>
  <p:clrMapOvr>
    <a:masterClrMapping/>
  </p:clrMapOvr>
  <p:transition spd="slow" advTm="100063"/>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5123">
                                            <p:txEl>
                                              <p:pRg st="0" end="0"/>
                                            </p:txEl>
                                          </p:spTgt>
                                        </p:tgtEl>
                                        <p:attrNameLst>
                                          <p:attrName>style.visibility</p:attrName>
                                        </p:attrNameLst>
                                      </p:cBhvr>
                                      <p:to>
                                        <p:strVal val="visible"/>
                                      </p:to>
                                    </p:set>
                                    <p:anim calcmode="lin" valueType="num">
                                      <p:cBhvr additive="base">
                                        <p:cTn id="7" dur="500" fill="hold"/>
                                        <p:tgtEl>
                                          <p:spTgt spid="512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12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5123">
                                            <p:txEl>
                                              <p:pRg st="1" end="1"/>
                                            </p:txEl>
                                          </p:spTgt>
                                        </p:tgtEl>
                                        <p:attrNameLst>
                                          <p:attrName>style.visibility</p:attrName>
                                        </p:attrNameLst>
                                      </p:cBhvr>
                                      <p:to>
                                        <p:strVal val="visible"/>
                                      </p:to>
                                    </p:set>
                                    <p:anim calcmode="lin" valueType="num">
                                      <p:cBhvr additive="base">
                                        <p:cTn id="13" dur="500" fill="hold"/>
                                        <p:tgtEl>
                                          <p:spTgt spid="512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12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5124"/>
                                        </p:tgtEl>
                                        <p:attrNameLst>
                                          <p:attrName>style.visibility</p:attrName>
                                        </p:attrNameLst>
                                      </p:cBhvr>
                                      <p:to>
                                        <p:strVal val="visible"/>
                                      </p:to>
                                    </p:set>
                                    <p:anim calcmode="lin" valueType="num">
                                      <p:cBhvr additive="base">
                                        <p:cTn id="19" dur="500" fill="hold"/>
                                        <p:tgtEl>
                                          <p:spTgt spid="5124"/>
                                        </p:tgtEl>
                                        <p:attrNameLst>
                                          <p:attrName>ppt_x</p:attrName>
                                        </p:attrNameLst>
                                      </p:cBhvr>
                                      <p:tavLst>
                                        <p:tav tm="0">
                                          <p:val>
                                            <p:strVal val="#ppt_x"/>
                                          </p:val>
                                        </p:tav>
                                        <p:tav tm="100000">
                                          <p:val>
                                            <p:strVal val="#ppt_x"/>
                                          </p:val>
                                        </p:tav>
                                      </p:tavLst>
                                    </p:anim>
                                    <p:anim calcmode="lin" valueType="num">
                                      <p:cBhvr additive="base">
                                        <p:cTn id="20" dur="500" fill="hold"/>
                                        <p:tgtEl>
                                          <p:spTgt spid="51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6D1750-2B77-4F7E-B622-264F52072A56}"/>
              </a:ext>
            </a:extLst>
          </p:cNvPr>
          <p:cNvSpPr>
            <a:spLocks noGrp="1"/>
          </p:cNvSpPr>
          <p:nvPr>
            <p:ph type="title"/>
          </p:nvPr>
        </p:nvSpPr>
        <p:spPr/>
        <p:txBody>
          <a:bodyPr/>
          <a:lstStyle/>
          <a:p>
            <a:pPr algn="ctr"/>
            <a:r>
              <a:rPr lang="en-US" sz="4400" b="1" i="0" dirty="0">
                <a:solidFill>
                  <a:srgbClr val="FF0000"/>
                </a:solidFill>
                <a:effectLst/>
                <a:latin typeface="Times New Roman" panose="02020603050405020304" pitchFamily="18" charset="0"/>
                <a:cs typeface="Times New Roman" panose="02020603050405020304" pitchFamily="18" charset="0"/>
              </a:rPr>
              <a:t>How generative modeling works</a:t>
            </a:r>
            <a:endParaRPr lang="en-IN" dirty="0">
              <a:solidFill>
                <a:srgbClr val="FF0000"/>
              </a:solidFill>
            </a:endParaRPr>
          </a:p>
        </p:txBody>
      </p:sp>
      <p:sp>
        <p:nvSpPr>
          <p:cNvPr id="3" name="Content Placeholder 2">
            <a:extLst>
              <a:ext uri="{FF2B5EF4-FFF2-40B4-BE49-F238E27FC236}">
                <a16:creationId xmlns:a16="http://schemas.microsoft.com/office/drawing/2014/main" id="{B1FB9107-8F83-45F5-90B0-1C4FCC1B4EE1}"/>
              </a:ext>
            </a:extLst>
          </p:cNvPr>
          <p:cNvSpPr>
            <a:spLocks noGrp="1"/>
          </p:cNvSpPr>
          <p:nvPr>
            <p:ph idx="1"/>
          </p:nvPr>
        </p:nvSpPr>
        <p:spPr>
          <a:xfrm>
            <a:off x="838200" y="1420272"/>
            <a:ext cx="10515600" cy="4351338"/>
          </a:xfrm>
        </p:spPr>
        <p:txBody>
          <a:bodyPr>
            <a:normAutofit lnSpcReduction="10000"/>
          </a:bodyPr>
          <a:lstStyle/>
          <a:p>
            <a:pPr algn="just"/>
            <a:r>
              <a:rPr lang="en-US" sz="2800" dirty="0">
                <a:effectLst/>
                <a:latin typeface="Times New Roman" panose="02020603050405020304" pitchFamily="18" charset="0"/>
                <a:cs typeface="Times New Roman" panose="02020603050405020304" pitchFamily="18" charset="0"/>
              </a:rPr>
              <a:t>Generative models are generally run on </a:t>
            </a:r>
            <a:r>
              <a:rPr lang="en-US" sz="2800" u="sng" dirty="0">
                <a:effectLst/>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neural networks</a:t>
            </a:r>
            <a:r>
              <a:rPr lang="en-US" sz="2800" dirty="0">
                <a:effectLst/>
                <a:latin typeface="Times New Roman" panose="02020603050405020304" pitchFamily="18" charset="0"/>
                <a:cs typeface="Times New Roman" panose="02020603050405020304" pitchFamily="18" charset="0"/>
              </a:rPr>
              <a:t>. To create a generative model, a large </a:t>
            </a:r>
            <a:r>
              <a:rPr lang="en-US" sz="2800" u="sng" dirty="0">
                <a:effectLst/>
                <a:latin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data set</a:t>
            </a:r>
            <a:r>
              <a:rPr lang="en-US" sz="2800" dirty="0">
                <a:effectLst/>
                <a:latin typeface="Times New Roman" panose="02020603050405020304" pitchFamily="18" charset="0"/>
                <a:cs typeface="Times New Roman" panose="02020603050405020304" pitchFamily="18" charset="0"/>
              </a:rPr>
              <a:t> is typically required. The model is trained by feeding it various examples from the data set and adjusting its parameters to better match the distribution of the data.</a:t>
            </a:r>
          </a:p>
          <a:p>
            <a:pPr algn="just"/>
            <a:r>
              <a:rPr lang="en-US" sz="2800" dirty="0">
                <a:effectLst/>
                <a:latin typeface="Times New Roman" panose="02020603050405020304" pitchFamily="18" charset="0"/>
                <a:cs typeface="Times New Roman" panose="02020603050405020304" pitchFamily="18" charset="0"/>
              </a:rPr>
              <a:t>Once the model is trained, it can be used to generate new data by sampling from the learned distribution. The generated data can be similar to the original data set, but with some variations or noise. For example, a data set containing images of horses could be used to build a model that can generate a new image of a horse that has never existed but still looks almost realistic. This is possible because the model has learned the general rules that govern the appearance of a horse.</a:t>
            </a:r>
          </a:p>
          <a:p>
            <a:endParaRPr lang="en-IN" dirty="0"/>
          </a:p>
        </p:txBody>
      </p:sp>
    </p:spTree>
    <p:extLst>
      <p:ext uri="{BB962C8B-B14F-4D97-AF65-F5344CB8AC3E}">
        <p14:creationId xmlns:p14="http://schemas.microsoft.com/office/powerpoint/2010/main" val="194210155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358A3FD6-B419-48C7-98C3-F87204B06B02}"/>
              </a:ext>
            </a:extLst>
          </p:cNvPr>
          <p:cNvSpPr/>
          <p:nvPr/>
        </p:nvSpPr>
        <p:spPr>
          <a:xfrm>
            <a:off x="4209307" y="1898310"/>
            <a:ext cx="3833986" cy="1248870"/>
          </a:xfrm>
          <a:prstGeom prst="rect">
            <a:avLst/>
          </a:prstGeom>
          <a:solidFill>
            <a:schemeClr val="accent1">
              <a:alpha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Arial"/>
            </a:endParaRPr>
          </a:p>
        </p:txBody>
      </p:sp>
      <p:sp>
        <p:nvSpPr>
          <p:cNvPr id="2" name="Title 1">
            <a:extLst>
              <a:ext uri="{FF2B5EF4-FFF2-40B4-BE49-F238E27FC236}">
                <a16:creationId xmlns:a16="http://schemas.microsoft.com/office/drawing/2014/main" id="{98E24DD5-B559-4C3F-BB8F-0E4D68504836}"/>
              </a:ext>
            </a:extLst>
          </p:cNvPr>
          <p:cNvSpPr>
            <a:spLocks noGrp="1"/>
          </p:cNvSpPr>
          <p:nvPr>
            <p:ph type="title"/>
          </p:nvPr>
        </p:nvSpPr>
        <p:spPr/>
        <p:txBody>
          <a:bodyPr/>
          <a:lstStyle/>
          <a:p>
            <a:pPr algn="ctr"/>
            <a:r>
              <a:rPr lang="en-GB" dirty="0"/>
              <a:t>Derivation of Bayes’ theorem</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8ED6B87-E1DD-43C5-826D-E108DFD6D269}"/>
                  </a:ext>
                </a:extLst>
              </p:cNvPr>
              <p:cNvSpPr txBox="1"/>
              <p:nvPr/>
            </p:nvSpPr>
            <p:spPr>
              <a:xfrm>
                <a:off x="5007657" y="4350470"/>
                <a:ext cx="3403122" cy="57676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GB" sz="1800" b="0" i="1" u="none" strike="noStrike" kern="1200" cap="none" spc="0" normalizeH="0" baseline="0" noProof="0" smtClean="0">
                          <a:ln>
                            <a:noFill/>
                          </a:ln>
                          <a:solidFill>
                            <a:prstClr val="black"/>
                          </a:solidFill>
                          <a:effectLst/>
                          <a:uLnTx/>
                          <a:uFillTx/>
                          <a:latin typeface="Cambria Math" panose="02040503050406030204" pitchFamily="18" charset="0"/>
                        </a:rPr>
                        <m:t>𝑃</m:t>
                      </m:r>
                      <m:d>
                        <m:dPr>
                          <m:ctrlPr>
                            <a:rPr kumimoji="0" lang="en-GB" sz="1800" b="0" i="1" u="none" strike="noStrike" kern="1200" cap="none" spc="0" normalizeH="0" baseline="0" noProof="0" smtClean="0">
                              <a:ln>
                                <a:noFill/>
                              </a:ln>
                              <a:solidFill>
                                <a:prstClr val="black"/>
                              </a:solidFill>
                              <a:effectLst/>
                              <a:uLnTx/>
                              <a:uFillTx/>
                              <a:latin typeface="Cambria Math" panose="02040503050406030204" pitchFamily="18" charset="0"/>
                            </a:rPr>
                          </m:ctrlPr>
                        </m:dPr>
                        <m:e>
                          <m:r>
                            <a:rPr kumimoji="0" lang="en-GB" sz="1800" b="0" i="1" u="none" strike="noStrike" kern="1200" cap="none" spc="0" normalizeH="0" baseline="0" noProof="0" smtClean="0">
                              <a:ln>
                                <a:noFill/>
                              </a:ln>
                              <a:solidFill>
                                <a:prstClr val="black"/>
                              </a:solidFill>
                              <a:effectLst/>
                              <a:uLnTx/>
                              <a:uFillTx/>
                              <a:latin typeface="Cambria Math" panose="02040503050406030204" pitchFamily="18" charset="0"/>
                            </a:rPr>
                            <m:t>𝐵</m:t>
                          </m:r>
                        </m:e>
                        <m:e>
                          <m:r>
                            <a:rPr kumimoji="0" lang="en-GB" sz="1800" b="0" i="1" u="none" strike="noStrike" kern="1200" cap="none" spc="0" normalizeH="0" baseline="0" noProof="0" smtClean="0">
                              <a:ln>
                                <a:noFill/>
                              </a:ln>
                              <a:solidFill>
                                <a:prstClr val="black"/>
                              </a:solidFill>
                              <a:effectLst/>
                              <a:uLnTx/>
                              <a:uFillTx/>
                              <a:latin typeface="Cambria Math" panose="02040503050406030204" pitchFamily="18" charset="0"/>
                            </a:rPr>
                            <m:t>𝐴</m:t>
                          </m:r>
                        </m:e>
                      </m:d>
                      <m:r>
                        <a:rPr kumimoji="0" lang="en-GB" sz="1800" b="0" i="1" u="none" strike="noStrike" kern="1200" cap="none" spc="0" normalizeH="0" baseline="0" noProof="0" smtClean="0">
                          <a:ln>
                            <a:noFill/>
                          </a:ln>
                          <a:solidFill>
                            <a:prstClr val="black"/>
                          </a:solidFill>
                          <a:effectLst/>
                          <a:uLnTx/>
                          <a:uFillTx/>
                          <a:latin typeface="Cambria Math" panose="02040503050406030204" pitchFamily="18" charset="0"/>
                        </a:rPr>
                        <m:t>=</m:t>
                      </m:r>
                      <m:f>
                        <m:fPr>
                          <m:ctrlPr>
                            <a:rPr kumimoji="0" lang="en-GB" sz="1800" b="0" i="1" u="none" strike="noStrike" kern="1200" cap="none" spc="0" normalizeH="0" baseline="0" noProof="0" smtClean="0">
                              <a:ln>
                                <a:noFill/>
                              </a:ln>
                              <a:solidFill>
                                <a:prstClr val="black"/>
                              </a:solidFill>
                              <a:effectLst/>
                              <a:uLnTx/>
                              <a:uFillTx/>
                              <a:latin typeface="Cambria Math" panose="02040503050406030204" pitchFamily="18" charset="0"/>
                            </a:rPr>
                          </m:ctrlPr>
                        </m:fPr>
                        <m:num>
                          <m:r>
                            <a:rPr kumimoji="0" lang="en-GB" sz="1800" b="0" i="1" u="none" strike="noStrike" kern="1200" cap="none" spc="0" normalizeH="0" baseline="0" noProof="0">
                              <a:ln>
                                <a:noFill/>
                              </a:ln>
                              <a:solidFill>
                                <a:prstClr val="black"/>
                              </a:solidFill>
                              <a:effectLst/>
                              <a:uLnTx/>
                              <a:uFillTx/>
                              <a:latin typeface="Cambria Math" panose="02040503050406030204" pitchFamily="18" charset="0"/>
                            </a:rPr>
                            <m:t>𝑃</m:t>
                          </m:r>
                          <m:r>
                            <a:rPr kumimoji="0" lang="en-GB" sz="1800" b="0" i="1" u="none" strike="noStrike" kern="1200" cap="none" spc="0" normalizeH="0" baseline="0" noProof="0">
                              <a:ln>
                                <a:noFill/>
                              </a:ln>
                              <a:solidFill>
                                <a:prstClr val="black"/>
                              </a:solidFill>
                              <a:effectLst/>
                              <a:uLnTx/>
                              <a:uFillTx/>
                              <a:latin typeface="Cambria Math" panose="02040503050406030204" pitchFamily="18" charset="0"/>
                            </a:rPr>
                            <m:t>(</m:t>
                          </m:r>
                          <m:r>
                            <a:rPr kumimoji="0" lang="en-GB" sz="1800" b="0" i="1" u="none" strike="noStrike" kern="1200" cap="none" spc="0" normalizeH="0" baseline="0" noProof="0">
                              <a:ln>
                                <a:noFill/>
                              </a:ln>
                              <a:solidFill>
                                <a:prstClr val="black"/>
                              </a:solidFill>
                              <a:effectLst/>
                              <a:uLnTx/>
                              <a:uFillTx/>
                              <a:latin typeface="Cambria Math" panose="02040503050406030204" pitchFamily="18" charset="0"/>
                            </a:rPr>
                            <m:t>𝐵</m:t>
                          </m:r>
                          <m:r>
                            <a:rPr kumimoji="0" lang="en-GB"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rPr>
                            <m:t>∩</m:t>
                          </m:r>
                          <m:r>
                            <a:rPr kumimoji="0" lang="en-GB"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rPr>
                            <m:t>𝐴</m:t>
                          </m:r>
                          <m:r>
                            <a:rPr kumimoji="0" lang="en-GB"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rPr>
                            <m:t>)</m:t>
                          </m:r>
                        </m:num>
                        <m:den>
                          <m:r>
                            <a:rPr kumimoji="0" lang="en-GB" sz="1800" b="0" i="1" u="none" strike="noStrike" kern="1200" cap="none" spc="0" normalizeH="0" baseline="0" noProof="0" smtClean="0">
                              <a:ln>
                                <a:noFill/>
                              </a:ln>
                              <a:solidFill>
                                <a:prstClr val="black"/>
                              </a:solidFill>
                              <a:effectLst/>
                              <a:uLnTx/>
                              <a:uFillTx/>
                              <a:latin typeface="Cambria Math" panose="02040503050406030204" pitchFamily="18" charset="0"/>
                            </a:rPr>
                            <m:t>𝑃</m:t>
                          </m:r>
                          <m:r>
                            <a:rPr kumimoji="0" lang="en-GB" sz="1800" b="0" i="1" u="none" strike="noStrike" kern="1200" cap="none" spc="0" normalizeH="0" baseline="0" noProof="0" smtClean="0">
                              <a:ln>
                                <a:noFill/>
                              </a:ln>
                              <a:solidFill>
                                <a:prstClr val="black"/>
                              </a:solidFill>
                              <a:effectLst/>
                              <a:uLnTx/>
                              <a:uFillTx/>
                              <a:latin typeface="Cambria Math" panose="02040503050406030204" pitchFamily="18" charset="0"/>
                            </a:rPr>
                            <m:t>(</m:t>
                          </m:r>
                          <m:r>
                            <a:rPr kumimoji="0" lang="en-GB" sz="1800" b="0" i="1" u="none" strike="noStrike" kern="1200" cap="none" spc="0" normalizeH="0" baseline="0" noProof="0" smtClean="0">
                              <a:ln>
                                <a:noFill/>
                              </a:ln>
                              <a:solidFill>
                                <a:prstClr val="black"/>
                              </a:solidFill>
                              <a:effectLst/>
                              <a:uLnTx/>
                              <a:uFillTx/>
                              <a:latin typeface="Cambria Math" panose="02040503050406030204" pitchFamily="18" charset="0"/>
                            </a:rPr>
                            <m:t>𝐴</m:t>
                          </m:r>
                          <m:r>
                            <a:rPr kumimoji="0" lang="en-GB" sz="1800" b="0" i="1" u="none" strike="noStrike" kern="1200" cap="none" spc="0" normalizeH="0" baseline="0" noProof="0" smtClean="0">
                              <a:ln>
                                <a:noFill/>
                              </a:ln>
                              <a:solidFill>
                                <a:prstClr val="black"/>
                              </a:solidFill>
                              <a:effectLst/>
                              <a:uLnTx/>
                              <a:uFillTx/>
                              <a:latin typeface="Cambria Math" panose="02040503050406030204" pitchFamily="18" charset="0"/>
                            </a:rPr>
                            <m:t>)</m:t>
                          </m:r>
                        </m:den>
                      </m:f>
                      <m:r>
                        <a:rPr kumimoji="0" lang="en-GB"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m:t>
                      </m:r>
                      <m:f>
                        <m:fPr>
                          <m:ctrlPr>
                            <a:rPr kumimoji="0" lang="en-GB" sz="1800" b="0" i="1" u="none" strike="noStrike" kern="1200" cap="none" spc="0" normalizeH="0" baseline="0" noProof="0">
                              <a:ln>
                                <a:noFill/>
                              </a:ln>
                              <a:solidFill>
                                <a:prstClr val="black"/>
                              </a:solidFill>
                              <a:effectLst/>
                              <a:uLnTx/>
                              <a:uFillTx/>
                              <a:latin typeface="Cambria Math" panose="02040503050406030204" pitchFamily="18" charset="0"/>
                            </a:rPr>
                          </m:ctrlPr>
                        </m:fPr>
                        <m:num>
                          <m:r>
                            <a:rPr kumimoji="0" lang="en-GB" sz="1800" b="0" i="1" u="none" strike="noStrike" kern="1200" cap="none" spc="0" normalizeH="0" baseline="0" noProof="0">
                              <a:ln>
                                <a:noFill/>
                              </a:ln>
                              <a:solidFill>
                                <a:prstClr val="black"/>
                              </a:solidFill>
                              <a:effectLst/>
                              <a:uLnTx/>
                              <a:uFillTx/>
                              <a:latin typeface="Cambria Math" panose="02040503050406030204" pitchFamily="18" charset="0"/>
                            </a:rPr>
                            <m:t>𝑃</m:t>
                          </m:r>
                          <m:r>
                            <a:rPr kumimoji="0" lang="en-GB" sz="1800" b="0" i="1" u="none" strike="noStrike" kern="1200" cap="none" spc="0" normalizeH="0" baseline="0" noProof="0">
                              <a:ln>
                                <a:noFill/>
                              </a:ln>
                              <a:solidFill>
                                <a:prstClr val="black"/>
                              </a:solidFill>
                              <a:effectLst/>
                              <a:uLnTx/>
                              <a:uFillTx/>
                              <a:latin typeface="Cambria Math" panose="02040503050406030204" pitchFamily="18" charset="0"/>
                            </a:rPr>
                            <m:t>(</m:t>
                          </m:r>
                          <m:r>
                            <a:rPr kumimoji="0" lang="en-GB" sz="1800" b="0" i="1" u="none" strike="noStrike" kern="1200" cap="none" spc="0" normalizeH="0" baseline="0" noProof="0" smtClean="0">
                              <a:ln>
                                <a:noFill/>
                              </a:ln>
                              <a:solidFill>
                                <a:prstClr val="black"/>
                              </a:solidFill>
                              <a:effectLst/>
                              <a:uLnTx/>
                              <a:uFillTx/>
                              <a:latin typeface="Cambria Math" panose="02040503050406030204" pitchFamily="18" charset="0"/>
                            </a:rPr>
                            <m:t>𝐴</m:t>
                          </m:r>
                          <m:r>
                            <a:rPr kumimoji="0" lang="en-GB"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rPr>
                            <m:t>∩</m:t>
                          </m:r>
                          <m:r>
                            <a:rPr kumimoji="0" lang="en-GB"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𝐵</m:t>
                          </m:r>
                          <m:r>
                            <a:rPr kumimoji="0" lang="en-GB"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rPr>
                            <m:t>)</m:t>
                          </m:r>
                        </m:num>
                        <m:den>
                          <m:r>
                            <a:rPr kumimoji="0" lang="en-GB" sz="1800" b="0" i="1" u="none" strike="noStrike" kern="1200" cap="none" spc="0" normalizeH="0" baseline="0" noProof="0">
                              <a:ln>
                                <a:noFill/>
                              </a:ln>
                              <a:solidFill>
                                <a:prstClr val="black"/>
                              </a:solidFill>
                              <a:effectLst/>
                              <a:uLnTx/>
                              <a:uFillTx/>
                              <a:latin typeface="Cambria Math" panose="02040503050406030204" pitchFamily="18" charset="0"/>
                            </a:rPr>
                            <m:t>𝑃</m:t>
                          </m:r>
                          <m:r>
                            <a:rPr kumimoji="0" lang="en-GB" sz="1800" b="0" i="1" u="none" strike="noStrike" kern="1200" cap="none" spc="0" normalizeH="0" baseline="0" noProof="0">
                              <a:ln>
                                <a:noFill/>
                              </a:ln>
                              <a:solidFill>
                                <a:prstClr val="black"/>
                              </a:solidFill>
                              <a:effectLst/>
                              <a:uLnTx/>
                              <a:uFillTx/>
                              <a:latin typeface="Cambria Math" panose="02040503050406030204" pitchFamily="18" charset="0"/>
                            </a:rPr>
                            <m:t>(</m:t>
                          </m:r>
                          <m:r>
                            <a:rPr kumimoji="0" lang="en-GB" sz="1800" b="0" i="1" u="none" strike="noStrike" kern="1200" cap="none" spc="0" normalizeH="0" baseline="0" noProof="0">
                              <a:ln>
                                <a:noFill/>
                              </a:ln>
                              <a:solidFill>
                                <a:prstClr val="black"/>
                              </a:solidFill>
                              <a:effectLst/>
                              <a:uLnTx/>
                              <a:uFillTx/>
                              <a:latin typeface="Cambria Math" panose="02040503050406030204" pitchFamily="18" charset="0"/>
                            </a:rPr>
                            <m:t>𝐴</m:t>
                          </m:r>
                          <m:r>
                            <a:rPr kumimoji="0" lang="en-GB" sz="1800" b="0" i="1" u="none" strike="noStrike" kern="1200" cap="none" spc="0" normalizeH="0" baseline="0" noProof="0">
                              <a:ln>
                                <a:noFill/>
                              </a:ln>
                              <a:solidFill>
                                <a:prstClr val="black"/>
                              </a:solidFill>
                              <a:effectLst/>
                              <a:uLnTx/>
                              <a:uFillTx/>
                              <a:latin typeface="Cambria Math" panose="02040503050406030204" pitchFamily="18" charset="0"/>
                            </a:rPr>
                            <m:t>)</m:t>
                          </m:r>
                        </m:den>
                      </m:f>
                    </m:oMath>
                  </m:oMathPara>
                </a14:m>
                <a:endParaRPr kumimoji="0" lang="en-GB" sz="1800" b="0" i="0" u="none" strike="noStrike" kern="1200" cap="none" spc="0" normalizeH="0" baseline="0" noProof="0" dirty="0">
                  <a:ln>
                    <a:noFill/>
                  </a:ln>
                  <a:solidFill>
                    <a:prstClr val="black"/>
                  </a:solidFill>
                  <a:effectLst/>
                  <a:uLnTx/>
                  <a:uFillTx/>
                  <a:latin typeface="Arial"/>
                </a:endParaRPr>
              </a:p>
            </p:txBody>
          </p:sp>
        </mc:Choice>
        <mc:Fallback xmlns="">
          <p:sp>
            <p:nvSpPr>
              <p:cNvPr id="8" name="TextBox 7">
                <a:extLst>
                  <a:ext uri="{FF2B5EF4-FFF2-40B4-BE49-F238E27FC236}">
                    <a16:creationId xmlns:a16="http://schemas.microsoft.com/office/drawing/2014/main" id="{E8ED6B87-E1DD-43C5-826D-E108DFD6D269}"/>
                  </a:ext>
                </a:extLst>
              </p:cNvPr>
              <p:cNvSpPr txBox="1">
                <a:spLocks noRot="1" noChangeAspect="1" noMove="1" noResize="1" noEditPoints="1" noAdjustHandles="1" noChangeArrowheads="1" noChangeShapeType="1" noTextEdit="1"/>
              </p:cNvSpPr>
              <p:nvPr/>
            </p:nvSpPr>
            <p:spPr>
              <a:xfrm>
                <a:off x="5007657" y="4350470"/>
                <a:ext cx="3403122" cy="576761"/>
              </a:xfrm>
              <a:prstGeom prst="rect">
                <a:avLst/>
              </a:prstGeom>
              <a:blipFill>
                <a:blip r:embed="rId2"/>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05B83541-69A8-4B98-882B-90F618C55CE8}"/>
                  </a:ext>
                </a:extLst>
              </p:cNvPr>
              <p:cNvSpPr/>
              <p:nvPr/>
            </p:nvSpPr>
            <p:spPr>
              <a:xfrm>
                <a:off x="5007657" y="4304304"/>
                <a:ext cx="2176686" cy="66909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GB" sz="1800" b="0" i="1" u="none" strike="noStrike" kern="1200" cap="none" spc="0" normalizeH="0" baseline="0" noProof="0">
                          <a:ln>
                            <a:noFill/>
                          </a:ln>
                          <a:solidFill>
                            <a:prstClr val="black"/>
                          </a:solidFill>
                          <a:effectLst/>
                          <a:uLnTx/>
                          <a:uFillTx/>
                          <a:latin typeface="Cambria Math" panose="02040503050406030204" pitchFamily="18" charset="0"/>
                        </a:rPr>
                        <m:t>𝑃</m:t>
                      </m:r>
                      <m:d>
                        <m:dPr>
                          <m:ctrlPr>
                            <a:rPr kumimoji="0" lang="en-GB" sz="1800" b="0" i="1" u="none" strike="noStrike" kern="1200" cap="none" spc="0" normalizeH="0" baseline="0" noProof="0">
                              <a:ln>
                                <a:noFill/>
                              </a:ln>
                              <a:solidFill>
                                <a:prstClr val="black"/>
                              </a:solidFill>
                              <a:effectLst/>
                              <a:uLnTx/>
                              <a:uFillTx/>
                              <a:latin typeface="Cambria Math" panose="02040503050406030204" pitchFamily="18" charset="0"/>
                            </a:rPr>
                          </m:ctrlPr>
                        </m:dPr>
                        <m:e>
                          <m:r>
                            <a:rPr kumimoji="0" lang="en-GB" sz="1800" b="0" i="1" u="none" strike="noStrike" kern="1200" cap="none" spc="0" normalizeH="0" baseline="0" noProof="0">
                              <a:ln>
                                <a:noFill/>
                              </a:ln>
                              <a:solidFill>
                                <a:prstClr val="black"/>
                              </a:solidFill>
                              <a:effectLst/>
                              <a:uLnTx/>
                              <a:uFillTx/>
                              <a:latin typeface="Cambria Math" panose="02040503050406030204" pitchFamily="18" charset="0"/>
                            </a:rPr>
                            <m:t>𝐵</m:t>
                          </m:r>
                        </m:e>
                        <m:e>
                          <m:r>
                            <a:rPr kumimoji="0" lang="en-GB" sz="1800" b="0" i="1" u="none" strike="noStrike" kern="1200" cap="none" spc="0" normalizeH="0" baseline="0" noProof="0">
                              <a:ln>
                                <a:noFill/>
                              </a:ln>
                              <a:solidFill>
                                <a:prstClr val="black"/>
                              </a:solidFill>
                              <a:effectLst/>
                              <a:uLnTx/>
                              <a:uFillTx/>
                              <a:latin typeface="Cambria Math" panose="02040503050406030204" pitchFamily="18" charset="0"/>
                            </a:rPr>
                            <m:t>𝐴</m:t>
                          </m:r>
                        </m:e>
                      </m:d>
                      <m:r>
                        <a:rPr kumimoji="0" lang="en-GB" sz="1800" b="0" i="1" u="none" strike="noStrike" kern="1200" cap="none" spc="0" normalizeH="0" baseline="0" noProof="0">
                          <a:ln>
                            <a:noFill/>
                          </a:ln>
                          <a:solidFill>
                            <a:prstClr val="black"/>
                          </a:solidFill>
                          <a:effectLst/>
                          <a:uLnTx/>
                          <a:uFillTx/>
                          <a:latin typeface="Cambria Math" panose="02040503050406030204" pitchFamily="18" charset="0"/>
                        </a:rPr>
                        <m:t>=</m:t>
                      </m:r>
                      <m:f>
                        <m:fPr>
                          <m:ctrlPr>
                            <a:rPr kumimoji="0" lang="en-GB" sz="1800" b="0" i="1" u="none" strike="noStrike" kern="1200" cap="none" spc="0" normalizeH="0" baseline="0" noProof="0">
                              <a:ln>
                                <a:noFill/>
                              </a:ln>
                              <a:solidFill>
                                <a:prstClr val="black"/>
                              </a:solidFill>
                              <a:effectLst/>
                              <a:uLnTx/>
                              <a:uFillTx/>
                              <a:latin typeface="Cambria Math" panose="02040503050406030204" pitchFamily="18" charset="0"/>
                            </a:rPr>
                          </m:ctrlPr>
                        </m:fPr>
                        <m:num>
                          <m:r>
                            <a:rPr kumimoji="0" lang="en-GB" sz="1800" b="0" i="1" u="none" strike="noStrike" kern="1200" cap="none" spc="0" normalizeH="0" baseline="0" noProof="0">
                              <a:ln>
                                <a:noFill/>
                              </a:ln>
                              <a:solidFill>
                                <a:prstClr val="black"/>
                              </a:solidFill>
                              <a:effectLst/>
                              <a:uLnTx/>
                              <a:uFillTx/>
                              <a:latin typeface="Cambria Math" panose="02040503050406030204" pitchFamily="18" charset="0"/>
                            </a:rPr>
                            <m:t>𝑃</m:t>
                          </m:r>
                          <m:r>
                            <a:rPr kumimoji="0" lang="en-GB" sz="1800" b="0" i="1" u="none" strike="noStrike" kern="1200" cap="none" spc="0" normalizeH="0" baseline="0" noProof="0">
                              <a:ln>
                                <a:noFill/>
                              </a:ln>
                              <a:solidFill>
                                <a:prstClr val="black"/>
                              </a:solidFill>
                              <a:effectLst/>
                              <a:uLnTx/>
                              <a:uFillTx/>
                              <a:latin typeface="Cambria Math" panose="02040503050406030204" pitchFamily="18" charset="0"/>
                            </a:rPr>
                            <m:t>(</m:t>
                          </m:r>
                          <m:r>
                            <a:rPr kumimoji="0" lang="en-GB" sz="1800" b="0" i="1" u="none" strike="noStrike" kern="1200" cap="none" spc="0" normalizeH="0" baseline="0" noProof="0">
                              <a:ln>
                                <a:noFill/>
                              </a:ln>
                              <a:solidFill>
                                <a:prstClr val="black"/>
                              </a:solidFill>
                              <a:effectLst/>
                              <a:uLnTx/>
                              <a:uFillTx/>
                              <a:latin typeface="Cambria Math" panose="02040503050406030204" pitchFamily="18" charset="0"/>
                            </a:rPr>
                            <m:t>𝐵</m:t>
                          </m:r>
                          <m:r>
                            <a:rPr kumimoji="0" lang="en-GB"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rPr>
                            <m:t>∩</m:t>
                          </m:r>
                          <m:r>
                            <a:rPr kumimoji="0" lang="en-GB"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rPr>
                            <m:t>𝐴</m:t>
                          </m:r>
                          <m:r>
                            <a:rPr kumimoji="0" lang="en-GB"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rPr>
                            <m:t>)</m:t>
                          </m:r>
                        </m:num>
                        <m:den>
                          <m:r>
                            <a:rPr kumimoji="0" lang="en-GB" sz="1800" b="0" i="1" u="none" strike="noStrike" kern="1200" cap="none" spc="0" normalizeH="0" baseline="0" noProof="0">
                              <a:ln>
                                <a:noFill/>
                              </a:ln>
                              <a:solidFill>
                                <a:prstClr val="black"/>
                              </a:solidFill>
                              <a:effectLst/>
                              <a:uLnTx/>
                              <a:uFillTx/>
                              <a:latin typeface="Cambria Math" panose="02040503050406030204" pitchFamily="18" charset="0"/>
                            </a:rPr>
                            <m:t>𝑃</m:t>
                          </m:r>
                          <m:r>
                            <a:rPr kumimoji="0" lang="en-GB" sz="1800" b="0" i="1" u="none" strike="noStrike" kern="1200" cap="none" spc="0" normalizeH="0" baseline="0" noProof="0">
                              <a:ln>
                                <a:noFill/>
                              </a:ln>
                              <a:solidFill>
                                <a:prstClr val="black"/>
                              </a:solidFill>
                              <a:effectLst/>
                              <a:uLnTx/>
                              <a:uFillTx/>
                              <a:latin typeface="Cambria Math" panose="02040503050406030204" pitchFamily="18" charset="0"/>
                            </a:rPr>
                            <m:t>(</m:t>
                          </m:r>
                          <m:r>
                            <a:rPr kumimoji="0" lang="en-GB" sz="1800" b="0" i="1" u="none" strike="noStrike" kern="1200" cap="none" spc="0" normalizeH="0" baseline="0" noProof="0">
                              <a:ln>
                                <a:noFill/>
                              </a:ln>
                              <a:solidFill>
                                <a:prstClr val="black"/>
                              </a:solidFill>
                              <a:effectLst/>
                              <a:uLnTx/>
                              <a:uFillTx/>
                              <a:latin typeface="Cambria Math" panose="02040503050406030204" pitchFamily="18" charset="0"/>
                            </a:rPr>
                            <m:t>𝐴</m:t>
                          </m:r>
                          <m:r>
                            <a:rPr kumimoji="0" lang="en-GB" sz="1800" b="0" i="1" u="none" strike="noStrike" kern="1200" cap="none" spc="0" normalizeH="0" baseline="0" noProof="0">
                              <a:ln>
                                <a:noFill/>
                              </a:ln>
                              <a:solidFill>
                                <a:prstClr val="black"/>
                              </a:solidFill>
                              <a:effectLst/>
                              <a:uLnTx/>
                              <a:uFillTx/>
                              <a:latin typeface="Cambria Math" panose="02040503050406030204" pitchFamily="18" charset="0"/>
                            </a:rPr>
                            <m:t>)</m:t>
                          </m:r>
                        </m:den>
                      </m:f>
                    </m:oMath>
                  </m:oMathPara>
                </a14:m>
                <a:endParaRPr kumimoji="0" lang="en-GB" sz="1800" b="0" i="0" u="none" strike="noStrike" kern="1200" cap="none" spc="0" normalizeH="0" baseline="0" noProof="0" dirty="0">
                  <a:ln>
                    <a:noFill/>
                  </a:ln>
                  <a:solidFill>
                    <a:prstClr val="black"/>
                  </a:solidFill>
                  <a:effectLst/>
                  <a:uLnTx/>
                  <a:uFillTx/>
                  <a:latin typeface="Arial"/>
                </a:endParaRPr>
              </a:p>
            </p:txBody>
          </p:sp>
        </mc:Choice>
        <mc:Fallback xmlns="">
          <p:sp>
            <p:nvSpPr>
              <p:cNvPr id="3" name="Rectangle 2">
                <a:extLst>
                  <a:ext uri="{FF2B5EF4-FFF2-40B4-BE49-F238E27FC236}">
                    <a16:creationId xmlns:a16="http://schemas.microsoft.com/office/drawing/2014/main" id="{05B83541-69A8-4B98-882B-90F618C55CE8}"/>
                  </a:ext>
                </a:extLst>
              </p:cNvPr>
              <p:cNvSpPr>
                <a:spLocks noRot="1" noChangeAspect="1" noMove="1" noResize="1" noEditPoints="1" noAdjustHandles="1" noChangeArrowheads="1" noChangeShapeType="1" noTextEdit="1"/>
              </p:cNvSpPr>
              <p:nvPr/>
            </p:nvSpPr>
            <p:spPr>
              <a:xfrm>
                <a:off x="5007657" y="4304304"/>
                <a:ext cx="2176686" cy="669094"/>
              </a:xfrm>
              <a:prstGeom prst="rect">
                <a:avLst/>
              </a:prstGeom>
              <a:blipFill>
                <a:blip r:embed="rId3"/>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C4D4DB42-60BB-41F4-ACEE-668B3077758A}"/>
                  </a:ext>
                </a:extLst>
              </p:cNvPr>
              <p:cNvSpPr txBox="1"/>
              <p:nvPr/>
            </p:nvSpPr>
            <p:spPr>
              <a:xfrm>
                <a:off x="5204460" y="5353458"/>
                <a:ext cx="2747740" cy="276999"/>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GB" sz="1800" b="0" i="1" u="none" strike="noStrike" kern="1200" cap="none" spc="0" normalizeH="0" baseline="0" noProof="0" smtClean="0">
                          <a:ln>
                            <a:noFill/>
                          </a:ln>
                          <a:solidFill>
                            <a:prstClr val="black"/>
                          </a:solidFill>
                          <a:effectLst/>
                          <a:uLnTx/>
                          <a:uFillTx/>
                          <a:latin typeface="Cambria Math" panose="02040503050406030204" pitchFamily="18" charset="0"/>
                        </a:rPr>
                        <m:t>𝑃</m:t>
                      </m:r>
                      <m:d>
                        <m:dPr>
                          <m:ctrlPr>
                            <a:rPr kumimoji="0" lang="en-GB" sz="1800" b="0" i="1" u="none" strike="noStrike" kern="1200" cap="none" spc="0" normalizeH="0" baseline="0" noProof="0" smtClean="0">
                              <a:ln>
                                <a:noFill/>
                              </a:ln>
                              <a:solidFill>
                                <a:prstClr val="black"/>
                              </a:solidFill>
                              <a:effectLst/>
                              <a:uLnTx/>
                              <a:uFillTx/>
                              <a:latin typeface="Cambria Math" panose="02040503050406030204" pitchFamily="18" charset="0"/>
                            </a:rPr>
                          </m:ctrlPr>
                        </m:dPr>
                        <m:e>
                          <m:r>
                            <a:rPr kumimoji="0" lang="en-GB" sz="1800" b="0" i="1" u="none" strike="noStrike" kern="1200" cap="none" spc="0" normalizeH="0" baseline="0" noProof="0" smtClean="0">
                              <a:ln>
                                <a:noFill/>
                              </a:ln>
                              <a:solidFill>
                                <a:prstClr val="black"/>
                              </a:solidFill>
                              <a:effectLst/>
                              <a:uLnTx/>
                              <a:uFillTx/>
                              <a:latin typeface="Cambria Math" panose="02040503050406030204" pitchFamily="18" charset="0"/>
                            </a:rPr>
                            <m:t>𝐴</m:t>
                          </m:r>
                          <m:r>
                            <a:rPr kumimoji="0" lang="en-GB"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m:t>
                          </m:r>
                          <m:r>
                            <a:rPr kumimoji="0" lang="en-GB"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𝐵</m:t>
                          </m:r>
                        </m:e>
                      </m:d>
                      <m:r>
                        <a:rPr kumimoji="0" lang="en-GB"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m:t>
                      </m:r>
                      <m:r>
                        <a:rPr kumimoji="0" lang="en-GB"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𝑃</m:t>
                      </m:r>
                      <m:d>
                        <m:dPr>
                          <m:ctrlPr>
                            <a:rPr kumimoji="0" lang="en-GB"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ctrlPr>
                        </m:dPr>
                        <m:e>
                          <m:r>
                            <a:rPr kumimoji="0" lang="en-GB"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𝐵</m:t>
                          </m:r>
                        </m:e>
                        <m:e>
                          <m:r>
                            <a:rPr kumimoji="0" lang="en-GB"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𝐴</m:t>
                          </m:r>
                        </m:e>
                      </m:d>
                      <m:r>
                        <a:rPr kumimoji="0" lang="en-GB"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rPr>
                        <m:t>×</m:t>
                      </m:r>
                      <m:r>
                        <a:rPr kumimoji="0" lang="en-GB"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𝑃</m:t>
                      </m:r>
                      <m:r>
                        <a:rPr kumimoji="0" lang="en-GB"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m:t>
                      </m:r>
                      <m:r>
                        <a:rPr kumimoji="0" lang="en-GB"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𝐴</m:t>
                      </m:r>
                      <m:r>
                        <a:rPr kumimoji="0" lang="en-GB"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m:t>
                      </m:r>
                    </m:oMath>
                  </m:oMathPara>
                </a14:m>
                <a:endParaRPr kumimoji="0" lang="en-GB" sz="1800" b="0" i="0" u="none" strike="noStrike" kern="1200" cap="none" spc="0" normalizeH="0" baseline="0" noProof="0" dirty="0">
                  <a:ln>
                    <a:noFill/>
                  </a:ln>
                  <a:solidFill>
                    <a:prstClr val="black"/>
                  </a:solidFill>
                  <a:effectLst/>
                  <a:uLnTx/>
                  <a:uFillTx/>
                  <a:latin typeface="Arial"/>
                </a:endParaRPr>
              </a:p>
            </p:txBody>
          </p:sp>
        </mc:Choice>
        <mc:Fallback xmlns="">
          <p:sp>
            <p:nvSpPr>
              <p:cNvPr id="5" name="TextBox 4">
                <a:extLst>
                  <a:ext uri="{FF2B5EF4-FFF2-40B4-BE49-F238E27FC236}">
                    <a16:creationId xmlns:a16="http://schemas.microsoft.com/office/drawing/2014/main" id="{C4D4DB42-60BB-41F4-ACEE-668B3077758A}"/>
                  </a:ext>
                </a:extLst>
              </p:cNvPr>
              <p:cNvSpPr txBox="1">
                <a:spLocks noRot="1" noChangeAspect="1" noMove="1" noResize="1" noEditPoints="1" noAdjustHandles="1" noChangeArrowheads="1" noChangeShapeType="1" noTextEdit="1"/>
              </p:cNvSpPr>
              <p:nvPr/>
            </p:nvSpPr>
            <p:spPr>
              <a:xfrm>
                <a:off x="5204460" y="5353458"/>
                <a:ext cx="2747740" cy="276999"/>
              </a:xfrm>
              <a:prstGeom prst="rect">
                <a:avLst/>
              </a:prstGeom>
              <a:blipFill>
                <a:blip r:embed="rId4"/>
                <a:stretch>
                  <a:fillRect l="-1556" r="-2667" b="-34783"/>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8F705183-329D-468F-A5B4-60FAA0DC0F4F}"/>
                  </a:ext>
                </a:extLst>
              </p:cNvPr>
              <p:cNvSpPr/>
              <p:nvPr/>
            </p:nvSpPr>
            <p:spPr>
              <a:xfrm>
                <a:off x="5007657" y="3477106"/>
                <a:ext cx="2176686" cy="66909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GB" sz="1800" b="0" i="1" u="none" strike="noStrike" kern="1200" cap="none" spc="0" normalizeH="0" baseline="0" noProof="0" smtClean="0">
                          <a:ln>
                            <a:noFill/>
                          </a:ln>
                          <a:solidFill>
                            <a:prstClr val="black"/>
                          </a:solidFill>
                          <a:effectLst/>
                          <a:uLnTx/>
                          <a:uFillTx/>
                          <a:latin typeface="Cambria Math" panose="02040503050406030204" pitchFamily="18" charset="0"/>
                        </a:rPr>
                        <m:t>𝑃</m:t>
                      </m:r>
                      <m:d>
                        <m:dPr>
                          <m:ctrlPr>
                            <a:rPr kumimoji="0" lang="en-GB" sz="1800" b="0" i="1" u="none" strike="noStrike" kern="1200" cap="none" spc="0" normalizeH="0" baseline="0" noProof="0">
                              <a:ln>
                                <a:noFill/>
                              </a:ln>
                              <a:solidFill>
                                <a:prstClr val="black"/>
                              </a:solidFill>
                              <a:effectLst/>
                              <a:uLnTx/>
                              <a:uFillTx/>
                              <a:latin typeface="Cambria Math" panose="02040503050406030204" pitchFamily="18" charset="0"/>
                            </a:rPr>
                          </m:ctrlPr>
                        </m:dPr>
                        <m:e>
                          <m:r>
                            <a:rPr kumimoji="0" lang="en-GB" sz="1800" b="0" i="1" u="none" strike="noStrike" kern="1200" cap="none" spc="0" normalizeH="0" baseline="0" noProof="0" smtClean="0">
                              <a:ln>
                                <a:noFill/>
                              </a:ln>
                              <a:solidFill>
                                <a:prstClr val="black"/>
                              </a:solidFill>
                              <a:effectLst/>
                              <a:uLnTx/>
                              <a:uFillTx/>
                              <a:latin typeface="Cambria Math" panose="02040503050406030204" pitchFamily="18" charset="0"/>
                            </a:rPr>
                            <m:t>𝐴</m:t>
                          </m:r>
                        </m:e>
                        <m:e>
                          <m:r>
                            <a:rPr kumimoji="0" lang="en-GB" sz="1800" b="0" i="1" u="none" strike="noStrike" kern="1200" cap="none" spc="0" normalizeH="0" baseline="0" noProof="0" smtClean="0">
                              <a:ln>
                                <a:noFill/>
                              </a:ln>
                              <a:solidFill>
                                <a:prstClr val="black"/>
                              </a:solidFill>
                              <a:effectLst/>
                              <a:uLnTx/>
                              <a:uFillTx/>
                              <a:latin typeface="Cambria Math" panose="02040503050406030204" pitchFamily="18" charset="0"/>
                            </a:rPr>
                            <m:t>𝐵</m:t>
                          </m:r>
                        </m:e>
                      </m:d>
                      <m:r>
                        <a:rPr kumimoji="0" lang="en-GB" sz="1800" b="0" i="1" u="none" strike="noStrike" kern="1200" cap="none" spc="0" normalizeH="0" baseline="0" noProof="0">
                          <a:ln>
                            <a:noFill/>
                          </a:ln>
                          <a:solidFill>
                            <a:prstClr val="black"/>
                          </a:solidFill>
                          <a:effectLst/>
                          <a:uLnTx/>
                          <a:uFillTx/>
                          <a:latin typeface="Cambria Math" panose="02040503050406030204" pitchFamily="18" charset="0"/>
                        </a:rPr>
                        <m:t>=</m:t>
                      </m:r>
                      <m:f>
                        <m:fPr>
                          <m:ctrlPr>
                            <a:rPr kumimoji="0" lang="en-GB" sz="1800" b="0" i="1" u="none" strike="noStrike" kern="1200" cap="none" spc="0" normalizeH="0" baseline="0" noProof="0">
                              <a:ln>
                                <a:noFill/>
                              </a:ln>
                              <a:solidFill>
                                <a:prstClr val="black"/>
                              </a:solidFill>
                              <a:effectLst/>
                              <a:uLnTx/>
                              <a:uFillTx/>
                              <a:latin typeface="Cambria Math" panose="02040503050406030204" pitchFamily="18" charset="0"/>
                            </a:rPr>
                          </m:ctrlPr>
                        </m:fPr>
                        <m:num>
                          <m:r>
                            <a:rPr kumimoji="0" lang="en-GB" sz="1800" b="0" i="1" u="none" strike="noStrike" kern="1200" cap="none" spc="0" normalizeH="0" baseline="0" noProof="0">
                              <a:ln>
                                <a:noFill/>
                              </a:ln>
                              <a:solidFill>
                                <a:prstClr val="black"/>
                              </a:solidFill>
                              <a:effectLst/>
                              <a:uLnTx/>
                              <a:uFillTx/>
                              <a:latin typeface="Cambria Math" panose="02040503050406030204" pitchFamily="18" charset="0"/>
                            </a:rPr>
                            <m:t>𝑃</m:t>
                          </m:r>
                          <m:r>
                            <a:rPr kumimoji="0" lang="en-GB" sz="1800" b="0" i="1" u="none" strike="noStrike" kern="1200" cap="none" spc="0" normalizeH="0" baseline="0" noProof="0">
                              <a:ln>
                                <a:noFill/>
                              </a:ln>
                              <a:solidFill>
                                <a:prstClr val="black"/>
                              </a:solidFill>
                              <a:effectLst/>
                              <a:uLnTx/>
                              <a:uFillTx/>
                              <a:latin typeface="Cambria Math" panose="02040503050406030204" pitchFamily="18" charset="0"/>
                            </a:rPr>
                            <m:t>(</m:t>
                          </m:r>
                          <m:r>
                            <a:rPr kumimoji="0" lang="en-GB" sz="1800" b="0" i="1" u="none" strike="noStrike" kern="1200" cap="none" spc="0" normalizeH="0" baseline="0" noProof="0" smtClean="0">
                              <a:ln>
                                <a:noFill/>
                              </a:ln>
                              <a:solidFill>
                                <a:prstClr val="black"/>
                              </a:solidFill>
                              <a:effectLst/>
                              <a:uLnTx/>
                              <a:uFillTx/>
                              <a:latin typeface="Cambria Math" panose="02040503050406030204" pitchFamily="18" charset="0"/>
                            </a:rPr>
                            <m:t>𝐴</m:t>
                          </m:r>
                          <m:r>
                            <a:rPr kumimoji="0" lang="en-GB"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rPr>
                            <m:t>∩</m:t>
                          </m:r>
                          <m:r>
                            <a:rPr kumimoji="0" lang="en-GB"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𝐵</m:t>
                          </m:r>
                          <m:r>
                            <a:rPr kumimoji="0" lang="en-GB"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rPr>
                            <m:t>)</m:t>
                          </m:r>
                        </m:num>
                        <m:den>
                          <m:r>
                            <a:rPr kumimoji="0" lang="en-GB" sz="1800" b="0" i="1" u="none" strike="noStrike" kern="1200" cap="none" spc="0" normalizeH="0" baseline="0" noProof="0">
                              <a:ln>
                                <a:noFill/>
                              </a:ln>
                              <a:solidFill>
                                <a:prstClr val="black"/>
                              </a:solidFill>
                              <a:effectLst/>
                              <a:uLnTx/>
                              <a:uFillTx/>
                              <a:latin typeface="Cambria Math" panose="02040503050406030204" pitchFamily="18" charset="0"/>
                            </a:rPr>
                            <m:t>𝑃</m:t>
                          </m:r>
                          <m:r>
                            <a:rPr kumimoji="0" lang="en-GB" sz="1800" b="0" i="1" u="none" strike="noStrike" kern="1200" cap="none" spc="0" normalizeH="0" baseline="0" noProof="0">
                              <a:ln>
                                <a:noFill/>
                              </a:ln>
                              <a:solidFill>
                                <a:prstClr val="black"/>
                              </a:solidFill>
                              <a:effectLst/>
                              <a:uLnTx/>
                              <a:uFillTx/>
                              <a:latin typeface="Cambria Math" panose="02040503050406030204" pitchFamily="18" charset="0"/>
                            </a:rPr>
                            <m:t>(</m:t>
                          </m:r>
                          <m:r>
                            <a:rPr kumimoji="0" lang="en-GB" sz="1800" b="0" i="1" u="none" strike="noStrike" kern="1200" cap="none" spc="0" normalizeH="0" baseline="0" noProof="0" smtClean="0">
                              <a:ln>
                                <a:noFill/>
                              </a:ln>
                              <a:solidFill>
                                <a:prstClr val="black"/>
                              </a:solidFill>
                              <a:effectLst/>
                              <a:uLnTx/>
                              <a:uFillTx/>
                              <a:latin typeface="Cambria Math" panose="02040503050406030204" pitchFamily="18" charset="0"/>
                            </a:rPr>
                            <m:t>𝐵</m:t>
                          </m:r>
                          <m:r>
                            <a:rPr kumimoji="0" lang="en-GB" sz="1800" b="0" i="1" u="none" strike="noStrike" kern="1200" cap="none" spc="0" normalizeH="0" baseline="0" noProof="0">
                              <a:ln>
                                <a:noFill/>
                              </a:ln>
                              <a:solidFill>
                                <a:prstClr val="black"/>
                              </a:solidFill>
                              <a:effectLst/>
                              <a:uLnTx/>
                              <a:uFillTx/>
                              <a:latin typeface="Cambria Math" panose="02040503050406030204" pitchFamily="18" charset="0"/>
                            </a:rPr>
                            <m:t>)</m:t>
                          </m:r>
                        </m:den>
                      </m:f>
                    </m:oMath>
                  </m:oMathPara>
                </a14:m>
                <a:endParaRPr kumimoji="0" lang="en-GB" sz="1800" b="0" i="0" u="none" strike="noStrike" kern="1200" cap="none" spc="0" normalizeH="0" baseline="0" noProof="0" dirty="0">
                  <a:ln>
                    <a:noFill/>
                  </a:ln>
                  <a:solidFill>
                    <a:prstClr val="black"/>
                  </a:solidFill>
                  <a:effectLst/>
                  <a:uLnTx/>
                  <a:uFillTx/>
                  <a:latin typeface="Arial"/>
                </a:endParaRPr>
              </a:p>
            </p:txBody>
          </p:sp>
        </mc:Choice>
        <mc:Fallback xmlns="">
          <p:sp>
            <p:nvSpPr>
              <p:cNvPr id="9" name="Rectangle 8">
                <a:extLst>
                  <a:ext uri="{FF2B5EF4-FFF2-40B4-BE49-F238E27FC236}">
                    <a16:creationId xmlns:a16="http://schemas.microsoft.com/office/drawing/2014/main" id="{8F705183-329D-468F-A5B4-60FAA0DC0F4F}"/>
                  </a:ext>
                </a:extLst>
              </p:cNvPr>
              <p:cNvSpPr>
                <a:spLocks noRot="1" noChangeAspect="1" noMove="1" noResize="1" noEditPoints="1" noAdjustHandles="1" noChangeArrowheads="1" noChangeShapeType="1" noTextEdit="1"/>
              </p:cNvSpPr>
              <p:nvPr/>
            </p:nvSpPr>
            <p:spPr>
              <a:xfrm>
                <a:off x="5007657" y="3477106"/>
                <a:ext cx="2176686" cy="669094"/>
              </a:xfrm>
              <a:prstGeom prst="rect">
                <a:avLst/>
              </a:prstGeom>
              <a:blipFill>
                <a:blip r:embed="rId5"/>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EA4425B8-30CE-4FBD-94BA-1883A0DA38F0}"/>
                  </a:ext>
                </a:extLst>
              </p:cNvPr>
              <p:cNvSpPr/>
              <p:nvPr/>
            </p:nvSpPr>
            <p:spPr>
              <a:xfrm>
                <a:off x="5007657" y="3468263"/>
                <a:ext cx="3955570" cy="66909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GB" sz="1800" b="0" i="1" u="none" strike="noStrike" kern="1200" cap="none" spc="0" normalizeH="0" baseline="0" noProof="0" smtClean="0">
                          <a:ln>
                            <a:noFill/>
                          </a:ln>
                          <a:solidFill>
                            <a:prstClr val="black"/>
                          </a:solidFill>
                          <a:effectLst/>
                          <a:uLnTx/>
                          <a:uFillTx/>
                          <a:latin typeface="Cambria Math" panose="02040503050406030204" pitchFamily="18" charset="0"/>
                        </a:rPr>
                        <m:t>𝑃</m:t>
                      </m:r>
                      <m:d>
                        <m:dPr>
                          <m:ctrlPr>
                            <a:rPr kumimoji="0" lang="en-GB" sz="1800" b="0" i="1" u="none" strike="noStrike" kern="1200" cap="none" spc="0" normalizeH="0" baseline="0" noProof="0">
                              <a:ln>
                                <a:noFill/>
                              </a:ln>
                              <a:solidFill>
                                <a:prstClr val="black"/>
                              </a:solidFill>
                              <a:effectLst/>
                              <a:uLnTx/>
                              <a:uFillTx/>
                              <a:latin typeface="Cambria Math" panose="02040503050406030204" pitchFamily="18" charset="0"/>
                            </a:rPr>
                          </m:ctrlPr>
                        </m:dPr>
                        <m:e>
                          <m:r>
                            <a:rPr kumimoji="0" lang="en-GB" sz="1800" b="0" i="1" u="none" strike="noStrike" kern="1200" cap="none" spc="0" normalizeH="0" baseline="0" noProof="0" smtClean="0">
                              <a:ln>
                                <a:noFill/>
                              </a:ln>
                              <a:solidFill>
                                <a:prstClr val="black"/>
                              </a:solidFill>
                              <a:effectLst/>
                              <a:uLnTx/>
                              <a:uFillTx/>
                              <a:latin typeface="Cambria Math" panose="02040503050406030204" pitchFamily="18" charset="0"/>
                            </a:rPr>
                            <m:t>𝐴</m:t>
                          </m:r>
                        </m:e>
                        <m:e>
                          <m:r>
                            <a:rPr kumimoji="0" lang="en-GB" sz="1800" b="0" i="1" u="none" strike="noStrike" kern="1200" cap="none" spc="0" normalizeH="0" baseline="0" noProof="0" smtClean="0">
                              <a:ln>
                                <a:noFill/>
                              </a:ln>
                              <a:solidFill>
                                <a:prstClr val="black"/>
                              </a:solidFill>
                              <a:effectLst/>
                              <a:uLnTx/>
                              <a:uFillTx/>
                              <a:latin typeface="Cambria Math" panose="02040503050406030204" pitchFamily="18" charset="0"/>
                            </a:rPr>
                            <m:t>𝐵</m:t>
                          </m:r>
                        </m:e>
                      </m:d>
                      <m:r>
                        <a:rPr kumimoji="0" lang="en-GB" sz="1800" b="0" i="1" u="none" strike="noStrike" kern="1200" cap="none" spc="0" normalizeH="0" baseline="0" noProof="0">
                          <a:ln>
                            <a:noFill/>
                          </a:ln>
                          <a:solidFill>
                            <a:prstClr val="black"/>
                          </a:solidFill>
                          <a:effectLst/>
                          <a:uLnTx/>
                          <a:uFillTx/>
                          <a:latin typeface="Cambria Math" panose="02040503050406030204" pitchFamily="18" charset="0"/>
                        </a:rPr>
                        <m:t>=</m:t>
                      </m:r>
                      <m:f>
                        <m:fPr>
                          <m:ctrlPr>
                            <a:rPr kumimoji="0" lang="en-GB" sz="1800" b="0" i="1" u="none" strike="noStrike" kern="1200" cap="none" spc="0" normalizeH="0" baseline="0" noProof="0">
                              <a:ln>
                                <a:noFill/>
                              </a:ln>
                              <a:solidFill>
                                <a:prstClr val="black"/>
                              </a:solidFill>
                              <a:effectLst/>
                              <a:uLnTx/>
                              <a:uFillTx/>
                              <a:latin typeface="Cambria Math" panose="02040503050406030204" pitchFamily="18" charset="0"/>
                            </a:rPr>
                          </m:ctrlPr>
                        </m:fPr>
                        <m:num>
                          <m:r>
                            <a:rPr kumimoji="0" lang="en-GB" sz="1800" b="0" i="1" u="none" strike="noStrike" kern="1200" cap="none" spc="0" normalizeH="0" baseline="0" noProof="0">
                              <a:ln>
                                <a:noFill/>
                              </a:ln>
                              <a:solidFill>
                                <a:prstClr val="black"/>
                              </a:solidFill>
                              <a:effectLst/>
                              <a:uLnTx/>
                              <a:uFillTx/>
                              <a:latin typeface="Cambria Math" panose="02040503050406030204" pitchFamily="18" charset="0"/>
                            </a:rPr>
                            <m:t>𝑃</m:t>
                          </m:r>
                          <m:r>
                            <a:rPr kumimoji="0" lang="en-GB" sz="1800" b="0" i="1" u="none" strike="noStrike" kern="1200" cap="none" spc="0" normalizeH="0" baseline="0" noProof="0">
                              <a:ln>
                                <a:noFill/>
                              </a:ln>
                              <a:solidFill>
                                <a:prstClr val="black"/>
                              </a:solidFill>
                              <a:effectLst/>
                              <a:uLnTx/>
                              <a:uFillTx/>
                              <a:latin typeface="Cambria Math" panose="02040503050406030204" pitchFamily="18" charset="0"/>
                            </a:rPr>
                            <m:t>(</m:t>
                          </m:r>
                          <m:r>
                            <a:rPr kumimoji="0" lang="en-GB" sz="1800" b="0" i="1" u="none" strike="noStrike" kern="1200" cap="none" spc="0" normalizeH="0" baseline="0" noProof="0" smtClean="0">
                              <a:ln>
                                <a:noFill/>
                              </a:ln>
                              <a:solidFill>
                                <a:prstClr val="black"/>
                              </a:solidFill>
                              <a:effectLst/>
                              <a:uLnTx/>
                              <a:uFillTx/>
                              <a:latin typeface="Cambria Math" panose="02040503050406030204" pitchFamily="18" charset="0"/>
                            </a:rPr>
                            <m:t>𝐴</m:t>
                          </m:r>
                          <m:r>
                            <a:rPr kumimoji="0" lang="en-GB"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rPr>
                            <m:t>∩</m:t>
                          </m:r>
                          <m:r>
                            <a:rPr kumimoji="0" lang="en-GB"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𝐵</m:t>
                          </m:r>
                          <m:r>
                            <a:rPr kumimoji="0" lang="en-GB"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rPr>
                            <m:t>)</m:t>
                          </m:r>
                        </m:num>
                        <m:den>
                          <m:r>
                            <a:rPr kumimoji="0" lang="en-GB" sz="1800" b="0" i="1" u="none" strike="noStrike" kern="1200" cap="none" spc="0" normalizeH="0" baseline="0" noProof="0">
                              <a:ln>
                                <a:noFill/>
                              </a:ln>
                              <a:solidFill>
                                <a:prstClr val="black"/>
                              </a:solidFill>
                              <a:effectLst/>
                              <a:uLnTx/>
                              <a:uFillTx/>
                              <a:latin typeface="Cambria Math" panose="02040503050406030204" pitchFamily="18" charset="0"/>
                            </a:rPr>
                            <m:t>𝑃</m:t>
                          </m:r>
                          <m:r>
                            <a:rPr kumimoji="0" lang="en-GB" sz="1800" b="0" i="1" u="none" strike="noStrike" kern="1200" cap="none" spc="0" normalizeH="0" baseline="0" noProof="0">
                              <a:ln>
                                <a:noFill/>
                              </a:ln>
                              <a:solidFill>
                                <a:prstClr val="black"/>
                              </a:solidFill>
                              <a:effectLst/>
                              <a:uLnTx/>
                              <a:uFillTx/>
                              <a:latin typeface="Cambria Math" panose="02040503050406030204" pitchFamily="18" charset="0"/>
                            </a:rPr>
                            <m:t>(</m:t>
                          </m:r>
                          <m:r>
                            <a:rPr kumimoji="0" lang="en-GB" sz="1800" b="0" i="1" u="none" strike="noStrike" kern="1200" cap="none" spc="0" normalizeH="0" baseline="0" noProof="0" smtClean="0">
                              <a:ln>
                                <a:noFill/>
                              </a:ln>
                              <a:solidFill>
                                <a:prstClr val="black"/>
                              </a:solidFill>
                              <a:effectLst/>
                              <a:uLnTx/>
                              <a:uFillTx/>
                              <a:latin typeface="Cambria Math" panose="02040503050406030204" pitchFamily="18" charset="0"/>
                            </a:rPr>
                            <m:t>𝐵</m:t>
                          </m:r>
                          <m:r>
                            <a:rPr kumimoji="0" lang="en-GB" sz="1800" b="0" i="1" u="none" strike="noStrike" kern="1200" cap="none" spc="0" normalizeH="0" baseline="0" noProof="0">
                              <a:ln>
                                <a:noFill/>
                              </a:ln>
                              <a:solidFill>
                                <a:prstClr val="black"/>
                              </a:solidFill>
                              <a:effectLst/>
                              <a:uLnTx/>
                              <a:uFillTx/>
                              <a:latin typeface="Cambria Math" panose="02040503050406030204" pitchFamily="18" charset="0"/>
                            </a:rPr>
                            <m:t>)</m:t>
                          </m:r>
                        </m:den>
                      </m:f>
                      <m:r>
                        <a:rPr kumimoji="0" lang="en-GB"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m:t>
                      </m:r>
                      <m:f>
                        <m:fPr>
                          <m:ctrlPr>
                            <a:rPr kumimoji="0" lang="en-GB"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ctrlPr>
                        </m:fPr>
                        <m:num>
                          <m:r>
                            <a:rPr kumimoji="0" lang="en-GB"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𝑃</m:t>
                          </m:r>
                          <m:r>
                            <a:rPr kumimoji="0" lang="en-GB"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m:t>
                          </m:r>
                          <m:r>
                            <a:rPr kumimoji="0" lang="en-GB"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𝐵</m:t>
                          </m:r>
                          <m:r>
                            <a:rPr kumimoji="0" lang="en-GB"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m:t>
                          </m:r>
                          <m:r>
                            <a:rPr kumimoji="0" lang="en-GB"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𝐴</m:t>
                          </m:r>
                          <m:r>
                            <a:rPr kumimoji="0" lang="en-GB"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m:t>
                          </m:r>
                          <m:r>
                            <a:rPr kumimoji="0" lang="en-GB"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𝑃</m:t>
                          </m:r>
                          <m:r>
                            <a:rPr kumimoji="0" lang="en-GB"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m:t>
                          </m:r>
                          <m:r>
                            <a:rPr kumimoji="0" lang="en-GB"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𝐴</m:t>
                          </m:r>
                          <m:r>
                            <a:rPr kumimoji="0" lang="en-GB"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m:t>
                          </m:r>
                        </m:num>
                        <m:den>
                          <m:r>
                            <a:rPr kumimoji="0" lang="en-GB"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𝑃</m:t>
                          </m:r>
                          <m:r>
                            <a:rPr kumimoji="0" lang="en-GB"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m:t>
                          </m:r>
                          <m:r>
                            <a:rPr kumimoji="0" lang="en-GB"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𝐵</m:t>
                          </m:r>
                          <m:r>
                            <a:rPr kumimoji="0" lang="en-GB"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m:t>
                          </m:r>
                        </m:den>
                      </m:f>
                    </m:oMath>
                  </m:oMathPara>
                </a14:m>
                <a:endParaRPr kumimoji="0" lang="en-GB" sz="1800" b="0" i="0" u="none" strike="noStrike" kern="1200" cap="none" spc="0" normalizeH="0" baseline="0" noProof="0" dirty="0">
                  <a:ln>
                    <a:noFill/>
                  </a:ln>
                  <a:solidFill>
                    <a:prstClr val="black"/>
                  </a:solidFill>
                  <a:effectLst/>
                  <a:uLnTx/>
                  <a:uFillTx/>
                  <a:latin typeface="Arial"/>
                </a:endParaRPr>
              </a:p>
            </p:txBody>
          </p:sp>
        </mc:Choice>
        <mc:Fallback xmlns="">
          <p:sp>
            <p:nvSpPr>
              <p:cNvPr id="10" name="Rectangle 9">
                <a:extLst>
                  <a:ext uri="{FF2B5EF4-FFF2-40B4-BE49-F238E27FC236}">
                    <a16:creationId xmlns:a16="http://schemas.microsoft.com/office/drawing/2014/main" id="{EA4425B8-30CE-4FBD-94BA-1883A0DA38F0}"/>
                  </a:ext>
                </a:extLst>
              </p:cNvPr>
              <p:cNvSpPr>
                <a:spLocks noRot="1" noChangeAspect="1" noMove="1" noResize="1" noEditPoints="1" noAdjustHandles="1" noChangeArrowheads="1" noChangeShapeType="1" noTextEdit="1"/>
              </p:cNvSpPr>
              <p:nvPr/>
            </p:nvSpPr>
            <p:spPr>
              <a:xfrm>
                <a:off x="5007657" y="3468263"/>
                <a:ext cx="3955570" cy="669094"/>
              </a:xfrm>
              <a:prstGeom prst="rect">
                <a:avLst/>
              </a:prstGeom>
              <a:blipFill>
                <a:blip r:embed="rId6"/>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87B3FD05-AB86-4F30-87F4-0ED90723F3ED}"/>
                  </a:ext>
                </a:extLst>
              </p:cNvPr>
              <p:cNvSpPr/>
              <p:nvPr/>
            </p:nvSpPr>
            <p:spPr>
              <a:xfrm>
                <a:off x="4722387" y="2364789"/>
                <a:ext cx="2747226" cy="66909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GB" sz="1800" b="0" i="1" u="none" strike="noStrike" kern="1200" cap="none" spc="0" normalizeH="0" baseline="0" noProof="0">
                          <a:ln>
                            <a:noFill/>
                          </a:ln>
                          <a:solidFill>
                            <a:prstClr val="black"/>
                          </a:solidFill>
                          <a:effectLst/>
                          <a:uLnTx/>
                          <a:uFillTx/>
                          <a:latin typeface="Cambria Math" panose="02040503050406030204" pitchFamily="18" charset="0"/>
                        </a:rPr>
                        <m:t>𝑃</m:t>
                      </m:r>
                      <m:d>
                        <m:dPr>
                          <m:ctrlPr>
                            <a:rPr kumimoji="0" lang="en-GB" sz="1800" b="0" i="1" u="none" strike="noStrike" kern="1200" cap="none" spc="0" normalizeH="0" baseline="0" noProof="0">
                              <a:ln>
                                <a:noFill/>
                              </a:ln>
                              <a:solidFill>
                                <a:prstClr val="black"/>
                              </a:solidFill>
                              <a:effectLst/>
                              <a:uLnTx/>
                              <a:uFillTx/>
                              <a:latin typeface="Cambria Math" panose="02040503050406030204" pitchFamily="18" charset="0"/>
                            </a:rPr>
                          </m:ctrlPr>
                        </m:dPr>
                        <m:e>
                          <m:r>
                            <a:rPr kumimoji="0" lang="en-GB" sz="1800" b="0" i="1" u="none" strike="noStrike" kern="1200" cap="none" spc="0" normalizeH="0" baseline="0" noProof="0">
                              <a:ln>
                                <a:noFill/>
                              </a:ln>
                              <a:solidFill>
                                <a:prstClr val="black"/>
                              </a:solidFill>
                              <a:effectLst/>
                              <a:uLnTx/>
                              <a:uFillTx/>
                              <a:latin typeface="Cambria Math" panose="02040503050406030204" pitchFamily="18" charset="0"/>
                            </a:rPr>
                            <m:t>𝐴</m:t>
                          </m:r>
                        </m:e>
                        <m:e>
                          <m:r>
                            <a:rPr kumimoji="0" lang="en-GB" sz="1800" b="0" i="1" u="none" strike="noStrike" kern="1200" cap="none" spc="0" normalizeH="0" baseline="0" noProof="0">
                              <a:ln>
                                <a:noFill/>
                              </a:ln>
                              <a:solidFill>
                                <a:prstClr val="black"/>
                              </a:solidFill>
                              <a:effectLst/>
                              <a:uLnTx/>
                              <a:uFillTx/>
                              <a:latin typeface="Cambria Math" panose="02040503050406030204" pitchFamily="18" charset="0"/>
                            </a:rPr>
                            <m:t>𝐵</m:t>
                          </m:r>
                        </m:e>
                      </m:d>
                      <m:r>
                        <a:rPr kumimoji="0" lang="en-GB" sz="1800" b="0" i="1" u="none" strike="noStrike" kern="1200" cap="none" spc="0" normalizeH="0" baseline="0" noProof="0">
                          <a:ln>
                            <a:noFill/>
                          </a:ln>
                          <a:solidFill>
                            <a:prstClr val="black"/>
                          </a:solidFill>
                          <a:effectLst/>
                          <a:uLnTx/>
                          <a:uFillTx/>
                          <a:latin typeface="Cambria Math" panose="02040503050406030204" pitchFamily="18" charset="0"/>
                        </a:rPr>
                        <m:t>=</m:t>
                      </m:r>
                      <m:f>
                        <m:fPr>
                          <m:ctrlPr>
                            <a:rPr kumimoji="0" lang="en-GB"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rPr>
                          </m:ctrlPr>
                        </m:fPr>
                        <m:num>
                          <m:r>
                            <a:rPr kumimoji="0" lang="en-GB"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rPr>
                            <m:t>𝑃</m:t>
                          </m:r>
                          <m:r>
                            <a:rPr kumimoji="0" lang="en-GB"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rPr>
                            <m:t>(</m:t>
                          </m:r>
                          <m:r>
                            <a:rPr kumimoji="0" lang="en-GB"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rPr>
                            <m:t>𝐵</m:t>
                          </m:r>
                          <m:r>
                            <a:rPr kumimoji="0" lang="en-GB"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rPr>
                            <m:t>|</m:t>
                          </m:r>
                          <m:r>
                            <a:rPr kumimoji="0" lang="en-GB"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rPr>
                            <m:t>𝐴</m:t>
                          </m:r>
                          <m:r>
                            <a:rPr kumimoji="0" lang="en-GB"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rPr>
                            <m:t>)×</m:t>
                          </m:r>
                          <m:r>
                            <a:rPr kumimoji="0" lang="en-GB"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rPr>
                            <m:t>𝑃</m:t>
                          </m:r>
                          <m:r>
                            <a:rPr kumimoji="0" lang="en-GB"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rPr>
                            <m:t>(</m:t>
                          </m:r>
                          <m:r>
                            <a:rPr kumimoji="0" lang="en-GB"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rPr>
                            <m:t>𝐴</m:t>
                          </m:r>
                          <m:r>
                            <a:rPr kumimoji="0" lang="en-GB"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rPr>
                            <m:t>)</m:t>
                          </m:r>
                        </m:num>
                        <m:den>
                          <m:r>
                            <a:rPr kumimoji="0" lang="en-GB"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rPr>
                            <m:t>𝑃</m:t>
                          </m:r>
                          <m:r>
                            <a:rPr kumimoji="0" lang="en-GB"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rPr>
                            <m:t>(</m:t>
                          </m:r>
                          <m:r>
                            <a:rPr kumimoji="0" lang="en-GB"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rPr>
                            <m:t>𝐵</m:t>
                          </m:r>
                          <m:r>
                            <a:rPr kumimoji="0" lang="en-GB"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rPr>
                            <m:t>)</m:t>
                          </m:r>
                        </m:den>
                      </m:f>
                    </m:oMath>
                  </m:oMathPara>
                </a14:m>
                <a:endParaRPr kumimoji="0" lang="en-GB" sz="1800" b="0" i="0" u="none" strike="noStrike" kern="1200" cap="none" spc="0" normalizeH="0" baseline="0" noProof="0" dirty="0">
                  <a:ln>
                    <a:noFill/>
                  </a:ln>
                  <a:solidFill>
                    <a:prstClr val="black"/>
                  </a:solidFill>
                  <a:effectLst/>
                  <a:uLnTx/>
                  <a:uFillTx/>
                  <a:latin typeface="Arial"/>
                </a:endParaRPr>
              </a:p>
            </p:txBody>
          </p:sp>
        </mc:Choice>
        <mc:Fallback xmlns="">
          <p:sp>
            <p:nvSpPr>
              <p:cNvPr id="7" name="Rectangle 6">
                <a:extLst>
                  <a:ext uri="{FF2B5EF4-FFF2-40B4-BE49-F238E27FC236}">
                    <a16:creationId xmlns:a16="http://schemas.microsoft.com/office/drawing/2014/main" id="{87B3FD05-AB86-4F30-87F4-0ED90723F3ED}"/>
                  </a:ext>
                </a:extLst>
              </p:cNvPr>
              <p:cNvSpPr>
                <a:spLocks noRot="1" noChangeAspect="1" noMove="1" noResize="1" noEditPoints="1" noAdjustHandles="1" noChangeArrowheads="1" noChangeShapeType="1" noTextEdit="1"/>
              </p:cNvSpPr>
              <p:nvPr/>
            </p:nvSpPr>
            <p:spPr>
              <a:xfrm>
                <a:off x="4722387" y="2364789"/>
                <a:ext cx="2747226" cy="669094"/>
              </a:xfrm>
              <a:prstGeom prst="rect">
                <a:avLst/>
              </a:prstGeom>
              <a:blipFill>
                <a:blip r:embed="rId7"/>
                <a:stretch>
                  <a:fillRect/>
                </a:stretch>
              </a:blipFill>
            </p:spPr>
            <p:txBody>
              <a:bodyPr/>
              <a:lstStyle/>
              <a:p>
                <a:r>
                  <a:rPr lang="en-GB">
                    <a:noFill/>
                  </a:rPr>
                  <a:t> </a:t>
                </a:r>
              </a:p>
            </p:txBody>
          </p:sp>
        </mc:Fallback>
      </mc:AlternateContent>
      <p:sp>
        <p:nvSpPr>
          <p:cNvPr id="11" name="TextBox 10">
            <a:extLst>
              <a:ext uri="{FF2B5EF4-FFF2-40B4-BE49-F238E27FC236}">
                <a16:creationId xmlns:a16="http://schemas.microsoft.com/office/drawing/2014/main" id="{B869C3AB-2713-482C-B91B-412775C4FEA0}"/>
              </a:ext>
            </a:extLst>
          </p:cNvPr>
          <p:cNvSpPr txBox="1"/>
          <p:nvPr/>
        </p:nvSpPr>
        <p:spPr>
          <a:xfrm>
            <a:off x="5204460" y="1913190"/>
            <a:ext cx="1783080" cy="38114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Arial"/>
              </a:rPr>
              <a:t>Bayes’ theorem</a:t>
            </a:r>
          </a:p>
        </p:txBody>
      </p:sp>
      <p:grpSp>
        <p:nvGrpSpPr>
          <p:cNvPr id="17" name="Group 16">
            <a:extLst>
              <a:ext uri="{FF2B5EF4-FFF2-40B4-BE49-F238E27FC236}">
                <a16:creationId xmlns:a16="http://schemas.microsoft.com/office/drawing/2014/main" id="{E7B0A4CE-75C3-4BA0-ACB7-C911977AEE3A}"/>
              </a:ext>
            </a:extLst>
          </p:cNvPr>
          <p:cNvGrpSpPr/>
          <p:nvPr/>
        </p:nvGrpSpPr>
        <p:grpSpPr>
          <a:xfrm>
            <a:off x="4118215" y="3626987"/>
            <a:ext cx="319490" cy="369332"/>
            <a:chOff x="2909283" y="3981138"/>
            <a:chExt cx="319490" cy="369332"/>
          </a:xfrm>
        </p:grpSpPr>
        <p:sp>
          <p:nvSpPr>
            <p:cNvPr id="13" name="TextBox 12">
              <a:extLst>
                <a:ext uri="{FF2B5EF4-FFF2-40B4-BE49-F238E27FC236}">
                  <a16:creationId xmlns:a16="http://schemas.microsoft.com/office/drawing/2014/main" id="{77765F76-85E9-4AA0-974A-E1ED3D1F9208}"/>
                </a:ext>
              </a:extLst>
            </p:cNvPr>
            <p:cNvSpPr txBox="1"/>
            <p:nvPr/>
          </p:nvSpPr>
          <p:spPr>
            <a:xfrm>
              <a:off x="2909284" y="3981138"/>
              <a:ext cx="31948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Arial"/>
                </a:rPr>
                <a:t>1</a:t>
              </a:r>
            </a:p>
          </p:txBody>
        </p:sp>
        <p:sp>
          <p:nvSpPr>
            <p:cNvPr id="16" name="Oval 15">
              <a:extLst>
                <a:ext uri="{FF2B5EF4-FFF2-40B4-BE49-F238E27FC236}">
                  <a16:creationId xmlns:a16="http://schemas.microsoft.com/office/drawing/2014/main" id="{8EA5DB8D-50EF-4B2F-92DB-112588684313}"/>
                </a:ext>
              </a:extLst>
            </p:cNvPr>
            <p:cNvSpPr/>
            <p:nvPr/>
          </p:nvSpPr>
          <p:spPr>
            <a:xfrm>
              <a:off x="2909283" y="4004221"/>
              <a:ext cx="319489" cy="323166"/>
            </a:xfrm>
            <a:prstGeom prst="ellipse">
              <a:avLst/>
            </a:prstGeom>
            <a:solidFill>
              <a:schemeClr val="accent1">
                <a:alpha val="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Arial"/>
              </a:endParaRPr>
            </a:p>
          </p:txBody>
        </p:sp>
      </p:grpSp>
      <p:grpSp>
        <p:nvGrpSpPr>
          <p:cNvPr id="19" name="Group 18">
            <a:extLst>
              <a:ext uri="{FF2B5EF4-FFF2-40B4-BE49-F238E27FC236}">
                <a16:creationId xmlns:a16="http://schemas.microsoft.com/office/drawing/2014/main" id="{EAFF1368-326F-4FE6-818C-4CABB2E2A0C3}"/>
              </a:ext>
            </a:extLst>
          </p:cNvPr>
          <p:cNvGrpSpPr/>
          <p:nvPr/>
        </p:nvGrpSpPr>
        <p:grpSpPr>
          <a:xfrm>
            <a:off x="4118214" y="4454184"/>
            <a:ext cx="319490" cy="369332"/>
            <a:chOff x="2943164" y="4557899"/>
            <a:chExt cx="319490" cy="369332"/>
          </a:xfrm>
        </p:grpSpPr>
        <p:sp>
          <p:nvSpPr>
            <p:cNvPr id="15" name="TextBox 14">
              <a:extLst>
                <a:ext uri="{FF2B5EF4-FFF2-40B4-BE49-F238E27FC236}">
                  <a16:creationId xmlns:a16="http://schemas.microsoft.com/office/drawing/2014/main" id="{45E7AD1B-C174-4FF5-8586-1B2F9D4D2ABE}"/>
                </a:ext>
              </a:extLst>
            </p:cNvPr>
            <p:cNvSpPr txBox="1"/>
            <p:nvPr/>
          </p:nvSpPr>
          <p:spPr>
            <a:xfrm>
              <a:off x="2943165" y="4557899"/>
              <a:ext cx="31948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Arial"/>
                </a:rPr>
                <a:t>2</a:t>
              </a:r>
            </a:p>
          </p:txBody>
        </p:sp>
        <p:sp>
          <p:nvSpPr>
            <p:cNvPr id="18" name="Oval 17">
              <a:extLst>
                <a:ext uri="{FF2B5EF4-FFF2-40B4-BE49-F238E27FC236}">
                  <a16:creationId xmlns:a16="http://schemas.microsoft.com/office/drawing/2014/main" id="{DCA4819C-9804-4BEE-B58D-0269C957A01F}"/>
                </a:ext>
              </a:extLst>
            </p:cNvPr>
            <p:cNvSpPr/>
            <p:nvPr/>
          </p:nvSpPr>
          <p:spPr>
            <a:xfrm>
              <a:off x="2943164" y="4580982"/>
              <a:ext cx="319489" cy="323166"/>
            </a:xfrm>
            <a:prstGeom prst="ellipse">
              <a:avLst/>
            </a:prstGeom>
            <a:solidFill>
              <a:schemeClr val="accent1">
                <a:alpha val="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Arial"/>
              </a:endParaRPr>
            </a:p>
          </p:txBody>
        </p:sp>
      </p:grpSp>
    </p:spTree>
    <p:extLst>
      <p:ext uri="{BB962C8B-B14F-4D97-AF65-F5344CB8AC3E}">
        <p14:creationId xmlns:p14="http://schemas.microsoft.com/office/powerpoint/2010/main" val="3032549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xit" presetSubtype="0" fill="hold" grpId="1" nodeType="withEffect">
                                  <p:stCondLst>
                                    <p:cond delay="0"/>
                                  </p:stCondLst>
                                  <p:childTnLst>
                                    <p:set>
                                      <p:cBhvr>
                                        <p:cTn id="20" dur="1" fill="hold">
                                          <p:stCondLst>
                                            <p:cond delay="0"/>
                                          </p:stCondLst>
                                        </p:cTn>
                                        <p:tgtEl>
                                          <p:spTgt spid="3"/>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par>
                                <p:cTn id="29" presetID="1" presetClass="exit" presetSubtype="0" fill="hold" grpId="1" nodeType="withEffect">
                                  <p:stCondLst>
                                    <p:cond delay="0"/>
                                  </p:stCondLst>
                                  <p:childTnLst>
                                    <p:set>
                                      <p:cBhvr>
                                        <p:cTn id="30"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3" grpId="0"/>
      <p:bldP spid="3" grpId="1"/>
      <p:bldP spid="5" grpId="0"/>
      <p:bldP spid="9" grpId="0"/>
      <p:bldP spid="9" grpId="1"/>
      <p:bldP spid="10"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BBE49C-20A0-435C-A96C-B150E560E0FC}"/>
              </a:ext>
            </a:extLst>
          </p:cNvPr>
          <p:cNvSpPr>
            <a:spLocks noGrp="1"/>
          </p:cNvSpPr>
          <p:nvPr>
            <p:ph type="title"/>
          </p:nvPr>
        </p:nvSpPr>
        <p:spPr/>
        <p:txBody>
          <a:bodyPr/>
          <a:lstStyle/>
          <a:p>
            <a:pPr algn="ctr"/>
            <a:r>
              <a:rPr lang="en-GB" dirty="0"/>
              <a:t>Bayes’ theorem, alternative form</a:t>
            </a:r>
          </a:p>
        </p:txBody>
      </p:sp>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550B3899-096F-4CAC-9F6A-576F02E0F916}"/>
                  </a:ext>
                </a:extLst>
              </p:cNvPr>
              <p:cNvSpPr/>
              <p:nvPr/>
            </p:nvSpPr>
            <p:spPr>
              <a:xfrm>
                <a:off x="4295570" y="2741550"/>
                <a:ext cx="3600858" cy="861326"/>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GB" sz="2400" b="0" i="1" u="none" strike="noStrike" kern="1200" cap="none" spc="0" normalizeH="0" baseline="0" noProof="0">
                          <a:ln>
                            <a:noFill/>
                          </a:ln>
                          <a:solidFill>
                            <a:prstClr val="black"/>
                          </a:solidFill>
                          <a:effectLst/>
                          <a:uLnTx/>
                          <a:uFillTx/>
                          <a:latin typeface="Cambria Math" panose="02040503050406030204" pitchFamily="18" charset="0"/>
                        </a:rPr>
                        <m:t>𝑃</m:t>
                      </m:r>
                      <m:d>
                        <m:dPr>
                          <m:ctrlPr>
                            <a:rPr kumimoji="0" lang="en-GB" sz="2400" b="0" i="1" u="none" strike="noStrike" kern="1200" cap="none" spc="0" normalizeH="0" baseline="0" noProof="0">
                              <a:ln>
                                <a:noFill/>
                              </a:ln>
                              <a:solidFill>
                                <a:prstClr val="black"/>
                              </a:solidFill>
                              <a:effectLst/>
                              <a:uLnTx/>
                              <a:uFillTx/>
                              <a:latin typeface="Cambria Math" panose="02040503050406030204" pitchFamily="18" charset="0"/>
                            </a:rPr>
                          </m:ctrlPr>
                        </m:dPr>
                        <m:e>
                          <m:r>
                            <a:rPr kumimoji="0" lang="en-GB" sz="2400" b="0" i="1" u="none" strike="noStrike" kern="1200" cap="none" spc="0" normalizeH="0" baseline="0" noProof="0">
                              <a:ln>
                                <a:noFill/>
                              </a:ln>
                              <a:solidFill>
                                <a:prstClr val="black"/>
                              </a:solidFill>
                              <a:effectLst/>
                              <a:uLnTx/>
                              <a:uFillTx/>
                              <a:latin typeface="Cambria Math" panose="02040503050406030204" pitchFamily="18" charset="0"/>
                            </a:rPr>
                            <m:t>𝐴</m:t>
                          </m:r>
                        </m:e>
                        <m:e>
                          <m:r>
                            <a:rPr kumimoji="0" lang="en-GB" sz="2400" b="0" i="1" u="none" strike="noStrike" kern="1200" cap="none" spc="0" normalizeH="0" baseline="0" noProof="0">
                              <a:ln>
                                <a:noFill/>
                              </a:ln>
                              <a:solidFill>
                                <a:prstClr val="black"/>
                              </a:solidFill>
                              <a:effectLst/>
                              <a:uLnTx/>
                              <a:uFillTx/>
                              <a:latin typeface="Cambria Math" panose="02040503050406030204" pitchFamily="18" charset="0"/>
                            </a:rPr>
                            <m:t>𝐵</m:t>
                          </m:r>
                        </m:e>
                      </m:d>
                      <m:r>
                        <a:rPr kumimoji="0" lang="en-GB" sz="2400" b="0" i="1" u="none" strike="noStrike" kern="1200" cap="none" spc="0" normalizeH="0" baseline="0" noProof="0">
                          <a:ln>
                            <a:noFill/>
                          </a:ln>
                          <a:solidFill>
                            <a:prstClr val="black"/>
                          </a:solidFill>
                          <a:effectLst/>
                          <a:uLnTx/>
                          <a:uFillTx/>
                          <a:latin typeface="Cambria Math" panose="02040503050406030204" pitchFamily="18" charset="0"/>
                        </a:rPr>
                        <m:t>=</m:t>
                      </m:r>
                      <m:f>
                        <m:fPr>
                          <m:ctrlPr>
                            <a:rPr kumimoji="0" lang="en-GB" sz="2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rPr>
                          </m:ctrlPr>
                        </m:fPr>
                        <m:num>
                          <m:r>
                            <a:rPr kumimoji="0" lang="en-GB" sz="2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rPr>
                            <m:t>𝑃</m:t>
                          </m:r>
                          <m:r>
                            <a:rPr kumimoji="0" lang="en-GB" sz="2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rPr>
                            <m:t>(</m:t>
                          </m:r>
                          <m:r>
                            <a:rPr kumimoji="0" lang="en-GB" sz="2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rPr>
                            <m:t>𝐵</m:t>
                          </m:r>
                          <m:r>
                            <a:rPr kumimoji="0" lang="en-GB" sz="2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rPr>
                            <m:t>|</m:t>
                          </m:r>
                          <m:r>
                            <a:rPr kumimoji="0" lang="en-GB" sz="2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rPr>
                            <m:t>𝐴</m:t>
                          </m:r>
                          <m:r>
                            <a:rPr kumimoji="0" lang="en-GB" sz="2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rPr>
                            <m:t>)×</m:t>
                          </m:r>
                          <m:r>
                            <a:rPr kumimoji="0" lang="en-GB" sz="2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rPr>
                            <m:t>𝑃</m:t>
                          </m:r>
                          <m:r>
                            <a:rPr kumimoji="0" lang="en-GB" sz="2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rPr>
                            <m:t>(</m:t>
                          </m:r>
                          <m:r>
                            <a:rPr kumimoji="0" lang="en-GB" sz="2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rPr>
                            <m:t>𝐴</m:t>
                          </m:r>
                          <m:r>
                            <a:rPr kumimoji="0" lang="en-GB" sz="2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rPr>
                            <m:t>)</m:t>
                          </m:r>
                        </m:num>
                        <m:den>
                          <m:r>
                            <a:rPr kumimoji="0" lang="en-GB" sz="2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rPr>
                            <m:t>𝑃</m:t>
                          </m:r>
                          <m:r>
                            <a:rPr kumimoji="0" lang="en-GB" sz="2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rPr>
                            <m:t>(</m:t>
                          </m:r>
                          <m:r>
                            <a:rPr kumimoji="0" lang="en-GB" sz="2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rPr>
                            <m:t>𝐵</m:t>
                          </m:r>
                          <m:r>
                            <a:rPr kumimoji="0" lang="en-GB" sz="2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rPr>
                            <m:t>)</m:t>
                          </m:r>
                        </m:den>
                      </m:f>
                    </m:oMath>
                  </m:oMathPara>
                </a14:m>
                <a:endParaRPr kumimoji="0" lang="en-GB" sz="2400" b="0" i="0" u="none" strike="noStrike" kern="1200" cap="none" spc="0" normalizeH="0" baseline="0" noProof="0" dirty="0">
                  <a:ln>
                    <a:noFill/>
                  </a:ln>
                  <a:solidFill>
                    <a:prstClr val="black"/>
                  </a:solidFill>
                  <a:effectLst/>
                  <a:uLnTx/>
                  <a:uFillTx/>
                  <a:latin typeface="Arial"/>
                </a:endParaRPr>
              </a:p>
            </p:txBody>
          </p:sp>
        </mc:Choice>
        <mc:Fallback xmlns="">
          <p:sp>
            <p:nvSpPr>
              <p:cNvPr id="5" name="Rectangle 4">
                <a:extLst>
                  <a:ext uri="{FF2B5EF4-FFF2-40B4-BE49-F238E27FC236}">
                    <a16:creationId xmlns:a16="http://schemas.microsoft.com/office/drawing/2014/main" id="{550B3899-096F-4CAC-9F6A-576F02E0F916}"/>
                  </a:ext>
                </a:extLst>
              </p:cNvPr>
              <p:cNvSpPr>
                <a:spLocks noRot="1" noChangeAspect="1" noMove="1" noResize="1" noEditPoints="1" noAdjustHandles="1" noChangeArrowheads="1" noChangeShapeType="1" noTextEdit="1"/>
              </p:cNvSpPr>
              <p:nvPr/>
            </p:nvSpPr>
            <p:spPr>
              <a:xfrm>
                <a:off x="4295570" y="2741550"/>
                <a:ext cx="3600858" cy="861326"/>
              </a:xfrm>
              <a:prstGeom prst="rect">
                <a:avLst/>
              </a:prstGeom>
              <a:blipFill>
                <a:blip r:embed="rId2"/>
                <a:stretch>
                  <a:fillRect/>
                </a:stretch>
              </a:blipFill>
            </p:spPr>
            <p:txBody>
              <a:bodyPr/>
              <a:lstStyle/>
              <a:p>
                <a:r>
                  <a:rPr lang="en-GB">
                    <a:noFill/>
                  </a:rPr>
                  <a:t> </a:t>
                </a:r>
              </a:p>
            </p:txBody>
          </p:sp>
        </mc:Fallback>
      </mc:AlternateContent>
      <p:pic>
        <p:nvPicPr>
          <p:cNvPr id="7" name="Picture 6" descr="A close up of a logo&#10;&#10;Description generated with very high confidence">
            <a:extLst>
              <a:ext uri="{FF2B5EF4-FFF2-40B4-BE49-F238E27FC236}">
                <a16:creationId xmlns:a16="http://schemas.microsoft.com/office/drawing/2014/main" id="{86CCF9AD-64E7-46CB-B289-B63B9E0498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24184" y="4116450"/>
            <a:ext cx="5543631" cy="1004551"/>
          </a:xfrm>
          <a:prstGeom prst="rect">
            <a:avLst/>
          </a:prstGeom>
        </p:spPr>
      </p:pic>
    </p:spTree>
    <p:extLst>
      <p:ext uri="{BB962C8B-B14F-4D97-AF65-F5344CB8AC3E}">
        <p14:creationId xmlns:p14="http://schemas.microsoft.com/office/powerpoint/2010/main" val="74209872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stomShape 1">
            <a:extLst>
              <a:ext uri="{FF2B5EF4-FFF2-40B4-BE49-F238E27FC236}">
                <a16:creationId xmlns:a16="http://schemas.microsoft.com/office/drawing/2014/main" id="{A508A67A-F778-BB47-882E-C7B36AAE767D}"/>
              </a:ext>
            </a:extLst>
          </p:cNvPr>
          <p:cNvSpPr/>
          <p:nvPr/>
        </p:nvSpPr>
        <p:spPr>
          <a:xfrm>
            <a:off x="823320" y="2286000"/>
            <a:ext cx="10057680" cy="1450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marL="0" marR="0" lvl="0" indent="0" algn="l" defTabSz="914400" rtl="0" eaLnBrk="1" fontAlgn="auto" latinLnBrk="0" hangingPunct="1">
              <a:lnSpc>
                <a:spcPct val="85000"/>
              </a:lnSpc>
              <a:spcBef>
                <a:spcPts val="0"/>
              </a:spcBef>
              <a:spcAft>
                <a:spcPts val="0"/>
              </a:spcAft>
              <a:buClrTx/>
              <a:buSzTx/>
              <a:buFontTx/>
              <a:buNone/>
              <a:tabLst/>
              <a:defRPr/>
            </a:pPr>
            <a:r>
              <a:rPr kumimoji="0" lang="en-US" sz="4400" b="0" i="0" u="none" strike="noStrike" kern="1200" cap="none" spc="-46" normalizeH="0" baseline="0" noProof="0" dirty="0">
                <a:ln>
                  <a:noFill/>
                </a:ln>
                <a:solidFill>
                  <a:srgbClr val="404040"/>
                </a:solidFill>
                <a:effectLst/>
                <a:uLnTx/>
                <a:uFill>
                  <a:solidFill>
                    <a:srgbClr val="FFFFFF"/>
                  </a:solidFill>
                </a:uFill>
                <a:latin typeface="Calibri Light"/>
              </a:rPr>
              <a:t>Bayes’ theorem problems</a:t>
            </a:r>
            <a:endParaRPr kumimoji="0" sz="1800" b="0" i="0" u="none" strike="noStrike" kern="1200" cap="none" spc="0" normalizeH="0" baseline="0" noProof="0" dirty="0">
              <a:ln>
                <a:noFill/>
              </a:ln>
              <a:solidFill>
                <a:prstClr val="black"/>
              </a:solidFill>
              <a:effectLst/>
              <a:uLnTx/>
              <a:uFillTx/>
              <a:latin typeface="Arial"/>
            </a:endParaRPr>
          </a:p>
        </p:txBody>
      </p:sp>
    </p:spTree>
    <p:extLst>
      <p:ext uri="{BB962C8B-B14F-4D97-AF65-F5344CB8AC3E}">
        <p14:creationId xmlns:p14="http://schemas.microsoft.com/office/powerpoint/2010/main" val="364708049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 name="TextShape 1"/>
          <p:cNvSpPr txBox="1"/>
          <p:nvPr/>
        </p:nvSpPr>
        <p:spPr>
          <a:xfrm>
            <a:off x="1083960" y="291966"/>
            <a:ext cx="10058040" cy="1450440"/>
          </a:xfrm>
          <a:prstGeom prst="rect">
            <a:avLst/>
          </a:prstGeom>
          <a:noFill/>
          <a:ln>
            <a:noFill/>
          </a:ln>
        </p:spPr>
        <p:txBody>
          <a:bodyPr anchor="b"/>
          <a:lstStyle/>
          <a:p>
            <a:pPr marL="0" marR="0" lvl="0" indent="0" algn="l" defTabSz="914400" rtl="0" eaLnBrk="1" fontAlgn="auto" latinLnBrk="0" hangingPunct="1">
              <a:lnSpc>
                <a:spcPct val="85000"/>
              </a:lnSpc>
              <a:spcBef>
                <a:spcPts val="0"/>
              </a:spcBef>
              <a:spcAft>
                <a:spcPts val="0"/>
              </a:spcAft>
              <a:buClrTx/>
              <a:buSzTx/>
              <a:buFontTx/>
              <a:buNone/>
              <a:tabLst/>
              <a:defRPr/>
            </a:pPr>
            <a:r>
              <a:rPr kumimoji="0" lang="en-US" sz="4400" b="0" i="0" u="none" strike="noStrike" kern="1200" cap="none" spc="-49" normalizeH="0" baseline="0" noProof="0" dirty="0">
                <a:ln>
                  <a:noFill/>
                </a:ln>
                <a:solidFill>
                  <a:srgbClr val="404040"/>
                </a:solidFill>
                <a:effectLst/>
                <a:uLnTx/>
                <a:uFill>
                  <a:solidFill>
                    <a:srgbClr val="FFFFFF"/>
                  </a:solidFill>
                </a:uFill>
                <a:latin typeface="Calibri Light"/>
              </a:rPr>
              <a:t>Example 1</a:t>
            </a:r>
            <a:endParaRPr kumimoji="0" sz="1800" b="0" i="0" u="none" strike="noStrike" kern="1200" cap="none" spc="0" normalizeH="0" baseline="0" noProof="0" dirty="0">
              <a:ln>
                <a:noFill/>
              </a:ln>
              <a:solidFill>
                <a:prstClr val="black"/>
              </a:solidFill>
              <a:effectLst/>
              <a:uLnTx/>
              <a:uFillTx/>
              <a:latin typeface="Arial"/>
            </a:endParaRPr>
          </a:p>
        </p:txBody>
      </p:sp>
      <mc:AlternateContent xmlns:mc="http://schemas.openxmlformats.org/markup-compatibility/2006" xmlns:a14="http://schemas.microsoft.com/office/drawing/2010/main">
        <mc:Choice Requires="a14">
          <p:sp>
            <p:nvSpPr>
              <p:cNvPr id="211" name="TextShape 2"/>
              <p:cNvSpPr txBox="1"/>
              <p:nvPr/>
            </p:nvSpPr>
            <p:spPr>
              <a:xfrm>
                <a:off x="1083960" y="2974428"/>
                <a:ext cx="10240560" cy="3368058"/>
              </a:xfrm>
              <a:prstGeom prst="rect">
                <a:avLst/>
              </a:prstGeom>
              <a:noFill/>
              <a:ln>
                <a:noFill/>
              </a:ln>
            </p:spPr>
            <p:txBody>
              <a:bodyPr lIns="0" rIns="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Arial"/>
                </a:endParaRPr>
              </a:p>
              <a:p>
                <a:pPr marL="91440" marR="0" lvl="0" indent="-91080" algn="l" defTabSz="914400" rtl="0" eaLnBrk="1" fontAlgn="auto" latinLnBrk="0" hangingPunct="1">
                  <a:lnSpc>
                    <a:spcPct val="100000"/>
                  </a:lnSpc>
                  <a:spcBef>
                    <a:spcPts val="0"/>
                  </a:spcBef>
                  <a:spcAft>
                    <a:spcPts val="0"/>
                  </a:spcAft>
                  <a:buClr>
                    <a:srgbClr val="99CB38"/>
                  </a:buClr>
                  <a:buSzTx/>
                  <a:buFont typeface="Calibri"/>
                  <a:buChar char=" "/>
                  <a:tabLst/>
                  <a:defRPr/>
                </a:pPr>
                <a:r>
                  <a:rPr kumimoji="0" lang="en-US" sz="2000" b="0" i="0" u="none" strike="noStrike" kern="1200" cap="none" spc="-1" normalizeH="0" baseline="0" noProof="0" dirty="0">
                    <a:ln>
                      <a:noFill/>
                    </a:ln>
                    <a:solidFill>
                      <a:srgbClr val="404040"/>
                    </a:solidFill>
                    <a:effectLst/>
                    <a:uLnTx/>
                    <a:uFill>
                      <a:solidFill>
                        <a:srgbClr val="FFFFFF"/>
                      </a:solidFill>
                    </a:uFill>
                    <a:latin typeface="Calibri"/>
                  </a:rPr>
                  <a:t>P(A) = probability of liver disease = 0.10</a:t>
                </a:r>
                <a:endParaRPr kumimoji="0" lang="en-US" sz="2000" b="0" i="0" u="none" strike="noStrike" kern="1200" cap="none" spc="0" normalizeH="0" baseline="0" noProof="0" dirty="0">
                  <a:ln>
                    <a:noFill/>
                  </a:ln>
                  <a:solidFill>
                    <a:prstClr val="black"/>
                  </a:solidFill>
                  <a:effectLst/>
                  <a:uLnTx/>
                  <a:uFillTx/>
                  <a:latin typeface="Arial"/>
                </a:endParaRPr>
              </a:p>
              <a:p>
                <a:pPr marL="91440" marR="0" lvl="0" indent="-91080" algn="l" defTabSz="914400" rtl="0" eaLnBrk="1" fontAlgn="auto" latinLnBrk="0" hangingPunct="1">
                  <a:lnSpc>
                    <a:spcPct val="100000"/>
                  </a:lnSpc>
                  <a:spcBef>
                    <a:spcPts val="0"/>
                  </a:spcBef>
                  <a:spcAft>
                    <a:spcPts val="0"/>
                  </a:spcAft>
                  <a:buClr>
                    <a:srgbClr val="99CB38"/>
                  </a:buClr>
                  <a:buSzTx/>
                  <a:buFont typeface="Calibri"/>
                  <a:buChar char=" "/>
                  <a:tabLst/>
                  <a:defRPr/>
                </a:pPr>
                <a:r>
                  <a:rPr kumimoji="0" lang="en-US" sz="2000" b="0" i="0" u="none" strike="noStrike" kern="1200" cap="none" spc="-1" normalizeH="0" baseline="0" noProof="0" dirty="0">
                    <a:ln>
                      <a:noFill/>
                    </a:ln>
                    <a:solidFill>
                      <a:srgbClr val="404040"/>
                    </a:solidFill>
                    <a:effectLst/>
                    <a:uLnTx/>
                    <a:uFill>
                      <a:solidFill>
                        <a:srgbClr val="FFFFFF"/>
                      </a:solidFill>
                    </a:uFill>
                    <a:latin typeface="Calibri"/>
                  </a:rPr>
                  <a:t>P(B) = probability of alcoholism = 0.05</a:t>
                </a:r>
                <a:endParaRPr kumimoji="0" lang="en-US" sz="2000" b="0" i="0" u="none" strike="noStrike" kern="1200" cap="none" spc="0" normalizeH="0" baseline="0" noProof="0" dirty="0">
                  <a:ln>
                    <a:noFill/>
                  </a:ln>
                  <a:solidFill>
                    <a:prstClr val="black"/>
                  </a:solidFill>
                  <a:effectLst/>
                  <a:uLnTx/>
                  <a:uFillTx/>
                  <a:latin typeface="Arial"/>
                </a:endParaRPr>
              </a:p>
              <a:p>
                <a:pPr marL="91440" marR="0" lvl="0" indent="-91080" algn="l" defTabSz="914400" rtl="0" eaLnBrk="1" fontAlgn="auto" latinLnBrk="0" hangingPunct="1">
                  <a:lnSpc>
                    <a:spcPct val="100000"/>
                  </a:lnSpc>
                  <a:spcBef>
                    <a:spcPts val="0"/>
                  </a:spcBef>
                  <a:spcAft>
                    <a:spcPts val="0"/>
                  </a:spcAft>
                  <a:buClr>
                    <a:srgbClr val="99CB38"/>
                  </a:buClr>
                  <a:buSzTx/>
                  <a:buFont typeface="Calibri"/>
                  <a:buChar char=" "/>
                  <a:tabLst/>
                  <a:defRPr/>
                </a:pPr>
                <a:r>
                  <a:rPr kumimoji="0" lang="en-US" sz="2000" b="0" i="0" u="none" strike="noStrike" kern="1200" cap="none" spc="-1" normalizeH="0" baseline="0" noProof="0" dirty="0">
                    <a:ln>
                      <a:noFill/>
                    </a:ln>
                    <a:solidFill>
                      <a:srgbClr val="404040"/>
                    </a:solidFill>
                    <a:effectLst/>
                    <a:uLnTx/>
                    <a:uFill>
                      <a:solidFill>
                        <a:srgbClr val="FFFFFF"/>
                      </a:solidFill>
                    </a:uFill>
                    <a:latin typeface="Calibri"/>
                  </a:rPr>
                  <a:t>P(B|A) = 0.07</a:t>
                </a:r>
                <a:endParaRPr kumimoji="0" lang="en-US" sz="2000" b="0" i="0" u="none" strike="noStrike" kern="1200" cap="none" spc="0" normalizeH="0" baseline="0" noProof="0" dirty="0">
                  <a:ln>
                    <a:noFill/>
                  </a:ln>
                  <a:solidFill>
                    <a:prstClr val="black"/>
                  </a:solidFill>
                  <a:effectLst/>
                  <a:uLnTx/>
                  <a:uFillTx/>
                  <a:latin typeface="Arial"/>
                </a:endParaRPr>
              </a:p>
              <a:p>
                <a:pPr marL="91440" marR="0" lvl="0" indent="-91080" algn="l" defTabSz="914400" rtl="0" eaLnBrk="1" fontAlgn="auto" latinLnBrk="0" hangingPunct="1">
                  <a:lnSpc>
                    <a:spcPct val="100000"/>
                  </a:lnSpc>
                  <a:spcBef>
                    <a:spcPts val="0"/>
                  </a:spcBef>
                  <a:spcAft>
                    <a:spcPts val="0"/>
                  </a:spcAft>
                  <a:buClr>
                    <a:srgbClr val="99CB38"/>
                  </a:buClr>
                  <a:buSzTx/>
                  <a:buFont typeface="Calibri"/>
                  <a:buChar char=" "/>
                  <a:tabLst/>
                  <a:defRPr/>
                </a:pPr>
                <a:r>
                  <a:rPr kumimoji="0" lang="en-US" sz="2000" b="0" i="0" u="none" strike="noStrike" kern="1200" cap="none" spc="-1" normalizeH="0" baseline="0" noProof="0" dirty="0">
                    <a:ln>
                      <a:noFill/>
                    </a:ln>
                    <a:solidFill>
                      <a:srgbClr val="404040"/>
                    </a:solidFill>
                    <a:effectLst/>
                    <a:uLnTx/>
                    <a:uFill>
                      <a:solidFill>
                        <a:srgbClr val="FFFFFF"/>
                      </a:solidFill>
                    </a:uFill>
                    <a:latin typeface="Calibri"/>
                  </a:rPr>
                  <a:t>P(A|B) = ? </a:t>
                </a:r>
                <a:endParaRPr kumimoji="0" lang="en-US" sz="2000" b="0" i="0" u="none" strike="noStrike" kern="1200" cap="none" spc="0" normalizeH="0" baseline="0" noProof="0" dirty="0">
                  <a:ln>
                    <a:noFill/>
                  </a:ln>
                  <a:solidFill>
                    <a:prstClr val="black"/>
                  </a:solidFill>
                  <a:effectLst/>
                  <a:uLnTx/>
                  <a:uFillTx/>
                  <a:latin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Arial"/>
                </a:endParaRPr>
              </a:p>
              <a:p>
                <a:pPr marL="91440" marR="0" lvl="0" indent="-91080" algn="l" defTabSz="914400" rtl="0" eaLnBrk="1" fontAlgn="auto" latinLnBrk="0" hangingPunct="1">
                  <a:lnSpc>
                    <a:spcPct val="100000"/>
                  </a:lnSpc>
                  <a:spcBef>
                    <a:spcPts val="0"/>
                  </a:spcBef>
                  <a:spcAft>
                    <a:spcPts val="0"/>
                  </a:spcAft>
                  <a:buClr>
                    <a:srgbClr val="99CB38"/>
                  </a:buClr>
                  <a:buSzTx/>
                  <a:buFont typeface="Calibri"/>
                  <a:buChar char=" "/>
                  <a:tabLst/>
                  <a:defRPr/>
                </a:pPr>
                <a14:m>
                  <m:oMath xmlns:m="http://schemas.openxmlformats.org/officeDocument/2006/math">
                    <m:r>
                      <a:rPr kumimoji="0" lang="en-US" sz="2000" b="0" i="1" u="none" strike="noStrike" kern="1200" cap="none" spc="-1" normalizeH="0" baseline="0" noProof="0" smtClean="0">
                        <a:ln>
                          <a:noFill/>
                        </a:ln>
                        <a:solidFill>
                          <a:srgbClr val="404040"/>
                        </a:solidFill>
                        <a:effectLst/>
                        <a:uLnTx/>
                        <a:uFill>
                          <a:solidFill>
                            <a:srgbClr val="FFFFFF"/>
                          </a:solidFill>
                        </a:uFill>
                        <a:latin typeface="Cambria Math" panose="02040503050406030204" pitchFamily="18" charset="0"/>
                      </a:rPr>
                      <m:t>𝑃</m:t>
                    </m:r>
                    <m:d>
                      <m:dPr>
                        <m:ctrlPr>
                          <a:rPr kumimoji="0" lang="en-US" sz="2000" b="0" i="1" u="none" strike="noStrike" kern="1200" cap="none" spc="-1" normalizeH="0" baseline="0" noProof="0" smtClean="0">
                            <a:ln>
                              <a:noFill/>
                            </a:ln>
                            <a:solidFill>
                              <a:srgbClr val="404040"/>
                            </a:solidFill>
                            <a:effectLst/>
                            <a:uLnTx/>
                            <a:uFill>
                              <a:solidFill>
                                <a:srgbClr val="FFFFFF"/>
                              </a:solidFill>
                            </a:uFill>
                            <a:latin typeface="Cambria Math" panose="02040503050406030204" pitchFamily="18" charset="0"/>
                          </a:rPr>
                        </m:ctrlPr>
                      </m:dPr>
                      <m:e>
                        <m:r>
                          <a:rPr kumimoji="0" lang="de-CH" sz="2000" b="0" i="1" u="none" strike="noStrike" kern="1200" cap="none" spc="-1" normalizeH="0" baseline="0" noProof="0" smtClean="0">
                            <a:ln>
                              <a:noFill/>
                            </a:ln>
                            <a:solidFill>
                              <a:srgbClr val="404040"/>
                            </a:solidFill>
                            <a:effectLst/>
                            <a:uLnTx/>
                            <a:uFill>
                              <a:solidFill>
                                <a:srgbClr val="FFFFFF"/>
                              </a:solidFill>
                            </a:uFill>
                            <a:latin typeface="Cambria Math" panose="02040503050406030204" pitchFamily="18" charset="0"/>
                          </a:rPr>
                          <m:t>𝐴</m:t>
                        </m:r>
                      </m:e>
                      <m:e>
                        <m:r>
                          <a:rPr kumimoji="0" lang="de-CH" sz="2000" b="0" i="1" u="none" strike="noStrike" kern="1200" cap="none" spc="-1" normalizeH="0" baseline="0" noProof="0" smtClean="0">
                            <a:ln>
                              <a:noFill/>
                            </a:ln>
                            <a:solidFill>
                              <a:srgbClr val="404040"/>
                            </a:solidFill>
                            <a:effectLst/>
                            <a:uLnTx/>
                            <a:uFill>
                              <a:solidFill>
                                <a:srgbClr val="FFFFFF"/>
                              </a:solidFill>
                            </a:uFill>
                            <a:latin typeface="Cambria Math" panose="02040503050406030204" pitchFamily="18" charset="0"/>
                          </a:rPr>
                          <m:t>𝐵</m:t>
                        </m:r>
                      </m:e>
                    </m:d>
                    <m:r>
                      <a:rPr kumimoji="0" lang="de-CH" sz="2000" b="0" i="1" u="none" strike="noStrike" kern="1200" cap="none" spc="-1" normalizeH="0" baseline="0" noProof="0" smtClean="0">
                        <a:ln>
                          <a:noFill/>
                        </a:ln>
                        <a:solidFill>
                          <a:srgbClr val="404040"/>
                        </a:solidFill>
                        <a:effectLst/>
                        <a:uLnTx/>
                        <a:uFill>
                          <a:solidFill>
                            <a:srgbClr val="FFFFFF"/>
                          </a:solidFill>
                        </a:uFill>
                        <a:latin typeface="Cambria Math" panose="02040503050406030204" pitchFamily="18" charset="0"/>
                      </a:rPr>
                      <m:t>= </m:t>
                    </m:r>
                    <m:f>
                      <m:fPr>
                        <m:ctrlPr>
                          <a:rPr kumimoji="0" lang="de-CH" sz="2000" b="0" i="1" u="none" strike="noStrike" kern="1200" cap="none" spc="-1" normalizeH="0" baseline="0" noProof="0" smtClean="0">
                            <a:ln>
                              <a:noFill/>
                            </a:ln>
                            <a:solidFill>
                              <a:srgbClr val="404040"/>
                            </a:solidFill>
                            <a:effectLst/>
                            <a:uLnTx/>
                            <a:uFill>
                              <a:solidFill>
                                <a:srgbClr val="FFFFFF"/>
                              </a:solidFill>
                            </a:uFill>
                            <a:latin typeface="Cambria Math" panose="02040503050406030204" pitchFamily="18" charset="0"/>
                          </a:rPr>
                        </m:ctrlPr>
                      </m:fPr>
                      <m:num>
                        <m:r>
                          <a:rPr kumimoji="0" lang="de-CH" sz="2000" b="0" i="1" u="none" strike="noStrike" kern="1200" cap="none" spc="-1" normalizeH="0" baseline="0" noProof="0" smtClean="0">
                            <a:ln>
                              <a:noFill/>
                            </a:ln>
                            <a:solidFill>
                              <a:srgbClr val="404040"/>
                            </a:solidFill>
                            <a:effectLst/>
                            <a:uLnTx/>
                            <a:uFill>
                              <a:solidFill>
                                <a:srgbClr val="FFFFFF"/>
                              </a:solidFill>
                            </a:uFill>
                            <a:latin typeface="Cambria Math" panose="02040503050406030204" pitchFamily="18" charset="0"/>
                          </a:rPr>
                          <m:t>𝑃</m:t>
                        </m:r>
                        <m:d>
                          <m:dPr>
                            <m:ctrlPr>
                              <a:rPr kumimoji="0" lang="de-CH" sz="2000" b="0" i="1" u="none" strike="noStrike" kern="1200" cap="none" spc="-1" normalizeH="0" baseline="0" noProof="0" smtClean="0">
                                <a:ln>
                                  <a:noFill/>
                                </a:ln>
                                <a:solidFill>
                                  <a:srgbClr val="404040"/>
                                </a:solidFill>
                                <a:effectLst/>
                                <a:uLnTx/>
                                <a:uFill>
                                  <a:solidFill>
                                    <a:srgbClr val="FFFFFF"/>
                                  </a:solidFill>
                                </a:uFill>
                                <a:latin typeface="Cambria Math" panose="02040503050406030204" pitchFamily="18" charset="0"/>
                              </a:rPr>
                            </m:ctrlPr>
                          </m:dPr>
                          <m:e>
                            <m:r>
                              <a:rPr kumimoji="0" lang="de-CH" sz="2000" b="0" i="1" u="none" strike="noStrike" kern="1200" cap="none" spc="-1" normalizeH="0" baseline="0" noProof="0" smtClean="0">
                                <a:ln>
                                  <a:noFill/>
                                </a:ln>
                                <a:solidFill>
                                  <a:srgbClr val="404040"/>
                                </a:solidFill>
                                <a:effectLst/>
                                <a:uLnTx/>
                                <a:uFill>
                                  <a:solidFill>
                                    <a:srgbClr val="FFFFFF"/>
                                  </a:solidFill>
                                </a:uFill>
                                <a:latin typeface="Cambria Math" panose="02040503050406030204" pitchFamily="18" charset="0"/>
                              </a:rPr>
                              <m:t>𝐵</m:t>
                            </m:r>
                          </m:e>
                          <m:e>
                            <m:r>
                              <a:rPr kumimoji="0" lang="de-CH" sz="2000" b="0" i="1" u="none" strike="noStrike" kern="1200" cap="none" spc="-1" normalizeH="0" baseline="0" noProof="0" smtClean="0">
                                <a:ln>
                                  <a:noFill/>
                                </a:ln>
                                <a:solidFill>
                                  <a:srgbClr val="404040"/>
                                </a:solidFill>
                                <a:effectLst/>
                                <a:uLnTx/>
                                <a:uFill>
                                  <a:solidFill>
                                    <a:srgbClr val="FFFFFF"/>
                                  </a:solidFill>
                                </a:uFill>
                                <a:latin typeface="Cambria Math" panose="02040503050406030204" pitchFamily="18" charset="0"/>
                              </a:rPr>
                              <m:t>𝐴</m:t>
                            </m:r>
                          </m:e>
                        </m:d>
                        <m:r>
                          <a:rPr kumimoji="0" lang="de-CH" sz="2000" b="0" i="1" u="none" strike="noStrike" kern="1200" cap="none" spc="-1" normalizeH="0" baseline="0" noProof="0" smtClean="0">
                            <a:ln>
                              <a:noFill/>
                            </a:ln>
                            <a:solidFill>
                              <a:srgbClr val="404040"/>
                            </a:solidFill>
                            <a:effectLst/>
                            <a:uLnTx/>
                            <a:uFill>
                              <a:solidFill>
                                <a:srgbClr val="FFFFFF"/>
                              </a:solidFill>
                            </a:uFill>
                            <a:latin typeface="Cambria Math" panose="02040503050406030204" pitchFamily="18" charset="0"/>
                            <a:ea typeface="Cambria Math" panose="02040503050406030204" pitchFamily="18" charset="0"/>
                          </a:rPr>
                          <m:t>×</m:t>
                        </m:r>
                        <m:r>
                          <a:rPr kumimoji="0" lang="de-CH" sz="2000" b="0" i="1" u="none" strike="noStrike" kern="1200" cap="none" spc="-1" normalizeH="0" baseline="0" noProof="0" smtClean="0">
                            <a:ln>
                              <a:noFill/>
                            </a:ln>
                            <a:solidFill>
                              <a:srgbClr val="404040"/>
                            </a:solidFill>
                            <a:effectLst/>
                            <a:uLnTx/>
                            <a:uFill>
                              <a:solidFill>
                                <a:srgbClr val="FFFFFF"/>
                              </a:solidFill>
                            </a:uFill>
                            <a:latin typeface="Cambria Math" panose="02040503050406030204" pitchFamily="18" charset="0"/>
                            <a:ea typeface="Cambria Math" panose="02040503050406030204" pitchFamily="18" charset="0"/>
                          </a:rPr>
                          <m:t>𝑃</m:t>
                        </m:r>
                        <m:d>
                          <m:dPr>
                            <m:ctrlPr>
                              <a:rPr kumimoji="0" lang="de-CH" sz="2000" b="0" i="1" u="none" strike="noStrike" kern="1200" cap="none" spc="-1" normalizeH="0" baseline="0" noProof="0" smtClean="0">
                                <a:ln>
                                  <a:noFill/>
                                </a:ln>
                                <a:solidFill>
                                  <a:srgbClr val="404040"/>
                                </a:solidFill>
                                <a:effectLst/>
                                <a:uLnTx/>
                                <a:uFill>
                                  <a:solidFill>
                                    <a:srgbClr val="FFFFFF"/>
                                  </a:solidFill>
                                </a:uFill>
                                <a:latin typeface="Cambria Math" panose="02040503050406030204" pitchFamily="18" charset="0"/>
                                <a:ea typeface="Cambria Math" panose="02040503050406030204" pitchFamily="18" charset="0"/>
                              </a:rPr>
                            </m:ctrlPr>
                          </m:dPr>
                          <m:e>
                            <m:r>
                              <a:rPr kumimoji="0" lang="de-CH" sz="2000" b="0" i="1" u="none" strike="noStrike" kern="1200" cap="none" spc="-1" normalizeH="0" baseline="0" noProof="0" smtClean="0">
                                <a:ln>
                                  <a:noFill/>
                                </a:ln>
                                <a:solidFill>
                                  <a:srgbClr val="404040"/>
                                </a:solidFill>
                                <a:effectLst/>
                                <a:uLnTx/>
                                <a:uFill>
                                  <a:solidFill>
                                    <a:srgbClr val="FFFFFF"/>
                                  </a:solidFill>
                                </a:uFill>
                                <a:latin typeface="Cambria Math" panose="02040503050406030204" pitchFamily="18" charset="0"/>
                                <a:ea typeface="Cambria Math" panose="02040503050406030204" pitchFamily="18" charset="0"/>
                              </a:rPr>
                              <m:t>𝐴</m:t>
                            </m:r>
                          </m:e>
                        </m:d>
                      </m:num>
                      <m:den>
                        <m:r>
                          <a:rPr kumimoji="0" lang="de-CH" sz="2000" b="0" i="1" u="none" strike="noStrike" kern="1200" cap="none" spc="-1" normalizeH="0" baseline="0" noProof="0" smtClean="0">
                            <a:ln>
                              <a:noFill/>
                            </a:ln>
                            <a:solidFill>
                              <a:srgbClr val="404040"/>
                            </a:solidFill>
                            <a:effectLst/>
                            <a:uLnTx/>
                            <a:uFill>
                              <a:solidFill>
                                <a:srgbClr val="FFFFFF"/>
                              </a:solidFill>
                            </a:uFill>
                            <a:latin typeface="Cambria Math" panose="02040503050406030204" pitchFamily="18" charset="0"/>
                          </a:rPr>
                          <m:t>𝑃</m:t>
                        </m:r>
                        <m:d>
                          <m:dPr>
                            <m:ctrlPr>
                              <a:rPr kumimoji="0" lang="de-CH" sz="2000" b="0" i="1" u="none" strike="noStrike" kern="1200" cap="none" spc="-1" normalizeH="0" baseline="0" noProof="0" smtClean="0">
                                <a:ln>
                                  <a:noFill/>
                                </a:ln>
                                <a:solidFill>
                                  <a:srgbClr val="404040"/>
                                </a:solidFill>
                                <a:effectLst/>
                                <a:uLnTx/>
                                <a:uFill>
                                  <a:solidFill>
                                    <a:srgbClr val="FFFFFF"/>
                                  </a:solidFill>
                                </a:uFill>
                                <a:latin typeface="Cambria Math" panose="02040503050406030204" pitchFamily="18" charset="0"/>
                              </a:rPr>
                            </m:ctrlPr>
                          </m:dPr>
                          <m:e>
                            <m:r>
                              <a:rPr kumimoji="0" lang="de-CH" sz="2000" b="0" i="1" u="none" strike="noStrike" kern="1200" cap="none" spc="-1" normalizeH="0" baseline="0" noProof="0" smtClean="0">
                                <a:ln>
                                  <a:noFill/>
                                </a:ln>
                                <a:solidFill>
                                  <a:srgbClr val="404040"/>
                                </a:solidFill>
                                <a:effectLst/>
                                <a:uLnTx/>
                                <a:uFill>
                                  <a:solidFill>
                                    <a:srgbClr val="FFFFFF"/>
                                  </a:solidFill>
                                </a:uFill>
                                <a:latin typeface="Cambria Math" panose="02040503050406030204" pitchFamily="18" charset="0"/>
                              </a:rPr>
                              <m:t>𝐵</m:t>
                            </m:r>
                          </m:e>
                        </m:d>
                      </m:den>
                    </m:f>
                    <m:r>
                      <a:rPr kumimoji="0" lang="de-CH" sz="2000" b="0" i="1" u="none" strike="noStrike" kern="1200" cap="none" spc="-1" normalizeH="0" baseline="0" noProof="0" smtClean="0">
                        <a:ln>
                          <a:noFill/>
                        </a:ln>
                        <a:solidFill>
                          <a:srgbClr val="404040"/>
                        </a:solidFill>
                        <a:effectLst/>
                        <a:uLnTx/>
                        <a:uFill>
                          <a:solidFill>
                            <a:srgbClr val="FFFFFF"/>
                          </a:solidFill>
                        </a:uFill>
                        <a:latin typeface="Cambria Math" panose="02040503050406030204" pitchFamily="18" charset="0"/>
                      </a:rPr>
                      <m:t>=</m:t>
                    </m:r>
                    <m:f>
                      <m:fPr>
                        <m:ctrlPr>
                          <a:rPr kumimoji="0" lang="de-CH" sz="2000" b="0" i="1" u="none" strike="noStrike" kern="1200" cap="none" spc="-1" normalizeH="0" baseline="0" noProof="0" smtClean="0">
                            <a:ln>
                              <a:noFill/>
                            </a:ln>
                            <a:solidFill>
                              <a:srgbClr val="404040"/>
                            </a:solidFill>
                            <a:effectLst/>
                            <a:uLnTx/>
                            <a:uFill>
                              <a:solidFill>
                                <a:srgbClr val="FFFFFF"/>
                              </a:solidFill>
                            </a:uFill>
                            <a:latin typeface="Cambria Math" panose="02040503050406030204" pitchFamily="18" charset="0"/>
                          </a:rPr>
                        </m:ctrlPr>
                      </m:fPr>
                      <m:num>
                        <m:r>
                          <a:rPr kumimoji="0" lang="de-CH" sz="2000" b="0" i="1" u="none" strike="noStrike" kern="1200" cap="none" spc="-1" normalizeH="0" baseline="0" noProof="0" smtClean="0">
                            <a:ln>
                              <a:noFill/>
                            </a:ln>
                            <a:solidFill>
                              <a:srgbClr val="404040"/>
                            </a:solidFill>
                            <a:effectLst/>
                            <a:uLnTx/>
                            <a:uFill>
                              <a:solidFill>
                                <a:srgbClr val="FFFFFF"/>
                              </a:solidFill>
                            </a:uFill>
                            <a:latin typeface="Cambria Math" panose="02040503050406030204" pitchFamily="18" charset="0"/>
                          </a:rPr>
                          <m:t>0.07 × </m:t>
                        </m:r>
                        <m:r>
                          <a:rPr kumimoji="0" lang="de-CH" sz="2000" b="0" i="1" u="none" strike="noStrike" kern="1200" cap="none" spc="-1" normalizeH="0" baseline="0" noProof="0" smtClean="0">
                            <a:ln>
                              <a:noFill/>
                            </a:ln>
                            <a:solidFill>
                              <a:srgbClr val="404040"/>
                            </a:solidFill>
                            <a:effectLst/>
                            <a:uLnTx/>
                            <a:uFill>
                              <a:solidFill>
                                <a:srgbClr val="FFFFFF"/>
                              </a:solidFill>
                            </a:uFill>
                            <a:latin typeface="Cambria Math" panose="02040503050406030204" pitchFamily="18" charset="0"/>
                            <a:ea typeface="Cambria Math" panose="02040503050406030204" pitchFamily="18" charset="0"/>
                          </a:rPr>
                          <m:t>0.10</m:t>
                        </m:r>
                      </m:num>
                      <m:den>
                        <m:r>
                          <a:rPr kumimoji="0" lang="de-CH" sz="2000" b="0" i="1" u="none" strike="noStrike" kern="1200" cap="none" spc="-1" normalizeH="0" baseline="0" noProof="0" smtClean="0">
                            <a:ln>
                              <a:noFill/>
                            </a:ln>
                            <a:solidFill>
                              <a:srgbClr val="404040"/>
                            </a:solidFill>
                            <a:effectLst/>
                            <a:uLnTx/>
                            <a:uFill>
                              <a:solidFill>
                                <a:srgbClr val="FFFFFF"/>
                              </a:solidFill>
                            </a:uFill>
                            <a:latin typeface="Cambria Math" panose="02040503050406030204" pitchFamily="18" charset="0"/>
                          </a:rPr>
                          <m:t>0.05</m:t>
                        </m:r>
                      </m:den>
                    </m:f>
                    <m:r>
                      <a:rPr kumimoji="0" lang="de-CH" sz="2000" b="0" i="1" u="none" strike="noStrike" kern="1200" cap="none" spc="-1" normalizeH="0" baseline="0" noProof="0" smtClean="0">
                        <a:ln>
                          <a:noFill/>
                        </a:ln>
                        <a:solidFill>
                          <a:srgbClr val="404040"/>
                        </a:solidFill>
                        <a:effectLst/>
                        <a:uLnTx/>
                        <a:uFill>
                          <a:solidFill>
                            <a:srgbClr val="FFFFFF"/>
                          </a:solidFill>
                        </a:uFill>
                        <a:latin typeface="Cambria Math" panose="02040503050406030204" pitchFamily="18" charset="0"/>
                      </a:rPr>
                      <m:t>=0.14</m:t>
                    </m:r>
                  </m:oMath>
                </a14:m>
                <a:endParaRPr kumimoji="0" lang="en-US" sz="2000" b="0" i="0" u="none" strike="noStrike" kern="1200" cap="none" spc="-1" normalizeH="0" baseline="0" noProof="0" dirty="0">
                  <a:ln>
                    <a:noFill/>
                  </a:ln>
                  <a:solidFill>
                    <a:srgbClr val="404040"/>
                  </a:solidFill>
                  <a:effectLst/>
                  <a:uLnTx/>
                  <a:uFill>
                    <a:solidFill>
                      <a:srgbClr val="FFFFFF"/>
                    </a:solidFill>
                  </a:uFill>
                  <a:latin typeface="Calibri"/>
                </a:endParaRPr>
              </a:p>
              <a:p>
                <a:pPr marL="91440" marR="0" lvl="0" indent="-91080" algn="l" defTabSz="914400" rtl="0" eaLnBrk="1" fontAlgn="auto" latinLnBrk="0" hangingPunct="1">
                  <a:lnSpc>
                    <a:spcPct val="100000"/>
                  </a:lnSpc>
                  <a:spcBef>
                    <a:spcPts val="0"/>
                  </a:spcBef>
                  <a:spcAft>
                    <a:spcPts val="0"/>
                  </a:spcAft>
                  <a:buClr>
                    <a:srgbClr val="99CB38"/>
                  </a:buClr>
                  <a:buSzTx/>
                  <a:buFont typeface="Calibri"/>
                  <a:buChar char=" "/>
                  <a:tabLst/>
                  <a:defRPr/>
                </a:pPr>
                <a:r>
                  <a:rPr kumimoji="0" lang="en-US" sz="2000" b="0" i="0" u="none" strike="noStrike" kern="1200" cap="none" spc="-1" normalizeH="0" baseline="0" noProof="0" dirty="0">
                    <a:ln>
                      <a:noFill/>
                    </a:ln>
                    <a:solidFill>
                      <a:srgbClr val="404040"/>
                    </a:solidFill>
                    <a:effectLst/>
                    <a:uLnTx/>
                    <a:uFill>
                      <a:solidFill>
                        <a:srgbClr val="FFFFFF"/>
                      </a:solidFill>
                    </a:uFill>
                    <a:latin typeface="Calibri"/>
                  </a:rPr>
                  <a:t>
In other words, if the patient is an alcoholic, their chances of having liver disease is 0.14 (14%)</a:t>
                </a:r>
                <a:endParaRPr kumimoji="0" lang="en-US" sz="2000" b="0" i="0" u="none" strike="noStrike" kern="1200" cap="none" spc="0" normalizeH="0" baseline="0" noProof="0" dirty="0">
                  <a:ln>
                    <a:noFill/>
                  </a:ln>
                  <a:solidFill>
                    <a:prstClr val="black"/>
                  </a:solidFill>
                  <a:effectLst/>
                  <a:uLnTx/>
                  <a:uFillTx/>
                  <a:latin typeface="Arial"/>
                </a:endParaRPr>
              </a:p>
              <a:p>
                <a:pPr marL="0" marR="0" lvl="0" indent="0" algn="l" defTabSz="914400" rtl="0" eaLnBrk="1" fontAlgn="auto" latinLnBrk="0" hangingPunct="1">
                  <a:lnSpc>
                    <a:spcPct val="90000"/>
                  </a:lnSpc>
                  <a:spcBef>
                    <a:spcPts val="0"/>
                  </a:spcBef>
                  <a:spcAft>
                    <a:spcPts val="0"/>
                  </a:spcAft>
                  <a:buClrTx/>
                  <a:buSzTx/>
                  <a:buFontTx/>
                  <a:buNone/>
                  <a:tabLst/>
                  <a:defRPr/>
                </a:pPr>
                <a:endParaRPr kumimoji="0" sz="2000" b="0" i="0" u="none" strike="noStrike" kern="1200" cap="none" spc="0" normalizeH="0" baseline="0" noProof="0" dirty="0">
                  <a:ln>
                    <a:noFill/>
                  </a:ln>
                  <a:solidFill>
                    <a:prstClr val="black"/>
                  </a:solidFill>
                  <a:effectLst/>
                  <a:uLnTx/>
                  <a:uFillTx/>
                  <a:latin typeface="Arial"/>
                </a:endParaRPr>
              </a:p>
            </p:txBody>
          </p:sp>
        </mc:Choice>
        <mc:Fallback xmlns="">
          <p:sp>
            <p:nvSpPr>
              <p:cNvPr id="211" name="TextShape 2"/>
              <p:cNvSpPr txBox="1">
                <a:spLocks noRot="1" noChangeAspect="1" noMove="1" noResize="1" noEditPoints="1" noAdjustHandles="1" noChangeArrowheads="1" noChangeShapeType="1" noTextEdit="1"/>
              </p:cNvSpPr>
              <p:nvPr/>
            </p:nvSpPr>
            <p:spPr>
              <a:xfrm>
                <a:off x="1083960" y="2974428"/>
                <a:ext cx="10240560" cy="3368058"/>
              </a:xfrm>
              <a:prstGeom prst="rect">
                <a:avLst/>
              </a:prstGeom>
              <a:blipFill>
                <a:blip r:embed="rId2"/>
                <a:stretch>
                  <a:fillRect l="-655"/>
                </a:stretch>
              </a:blipFill>
              <a:ln>
                <a:noFill/>
              </a:ln>
            </p:spPr>
            <p:txBody>
              <a:bodyPr/>
              <a:lstStyle/>
              <a:p>
                <a:r>
                  <a:rPr lang="en-GB">
                    <a:noFill/>
                  </a:rPr>
                  <a:t> </a:t>
                </a:r>
              </a:p>
            </p:txBody>
          </p:sp>
        </mc:Fallback>
      </mc:AlternateContent>
      <p:sp>
        <p:nvSpPr>
          <p:cNvPr id="2" name="TextBox 1">
            <a:extLst>
              <a:ext uri="{FF2B5EF4-FFF2-40B4-BE49-F238E27FC236}">
                <a16:creationId xmlns:a16="http://schemas.microsoft.com/office/drawing/2014/main" id="{94018A3E-206E-4B5C-ADDF-58296989723D}"/>
              </a:ext>
            </a:extLst>
          </p:cNvPr>
          <p:cNvSpPr txBox="1"/>
          <p:nvPr/>
        </p:nvSpPr>
        <p:spPr>
          <a:xfrm>
            <a:off x="1282262" y="1933903"/>
            <a:ext cx="9627476" cy="1200329"/>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 normalizeH="0" baseline="0" noProof="0" dirty="0">
                <a:ln>
                  <a:noFill/>
                </a:ln>
                <a:solidFill>
                  <a:srgbClr val="404040"/>
                </a:solidFill>
                <a:effectLst/>
                <a:uLnTx/>
                <a:uFill>
                  <a:solidFill>
                    <a:srgbClr val="FFFFFF"/>
                  </a:solidFill>
                </a:uFill>
                <a:latin typeface="Calibri"/>
              </a:rPr>
              <a:t>10% of patients in a clinic have liver disease. Five percent of the clinic’s patients are alcoholics. Amongst those patients diagnosed with liver disease, 7% are alcoholics. You are interested in knowing the probability of a patient having liver disease, given that he is an alcoholic. </a:t>
            </a:r>
            <a:endParaRPr kumimoji="0" lang="en-US" sz="1800" b="0" i="0" u="none" strike="noStrike" kern="1200" cap="none" spc="0" normalizeH="0" baseline="0" noProof="0" dirty="0">
              <a:ln>
                <a:noFill/>
              </a:ln>
              <a:solidFill>
                <a:prstClr val="black"/>
              </a:solidFill>
              <a:effectLst/>
              <a:uLnTx/>
              <a:uFillTx/>
              <a:latin typeface="Arial"/>
            </a:endParaRP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Arial"/>
            </a:endParaRPr>
          </a:p>
        </p:txBody>
      </p:sp>
    </p:spTree>
  </p:cSld>
  <p:clrMapOvr>
    <a:masterClrMapping/>
  </p:clrMapOvr>
  <p:timing>
    <p:tnLst>
      <p:par>
        <p:cTn id="1" dur="indefinite" restart="never" nodeType="tmRoot">
          <p:childTnLst>
            <p:seq>
              <p:cTn id="2"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1"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a:extLst>
              <a:ext uri="{FF2B5EF4-FFF2-40B4-BE49-F238E27FC236}">
                <a16:creationId xmlns:a16="http://schemas.microsoft.com/office/drawing/2014/main" id="{F9FF47A0-1475-4D9B-A7E2-D42287549D94}"/>
              </a:ext>
            </a:extLst>
          </p:cNvPr>
          <p:cNvSpPr>
            <a:spLocks noGrp="1" noChangeArrowheads="1"/>
          </p:cNvSpPr>
          <p:nvPr>
            <p:ph type="title"/>
          </p:nvPr>
        </p:nvSpPr>
        <p:spPr/>
        <p:txBody>
          <a:bodyPr/>
          <a:lstStyle/>
          <a:p>
            <a:pPr algn="ctr" eaLnBrk="1" hangingPunct="1"/>
            <a:r>
              <a:rPr lang="en-IN" altLang="en-US" b="1" dirty="0">
                <a:solidFill>
                  <a:srgbClr val="FF0000"/>
                </a:solidFill>
              </a:rPr>
              <a:t>Example</a:t>
            </a:r>
          </a:p>
        </p:txBody>
      </p:sp>
      <p:sp>
        <p:nvSpPr>
          <p:cNvPr id="7171" name="Content Placeholder 2">
            <a:extLst>
              <a:ext uri="{FF2B5EF4-FFF2-40B4-BE49-F238E27FC236}">
                <a16:creationId xmlns:a16="http://schemas.microsoft.com/office/drawing/2014/main" id="{C0AA88E1-DD5B-4A71-B072-A81F43A6CBBB}"/>
              </a:ext>
            </a:extLst>
          </p:cNvPr>
          <p:cNvSpPr>
            <a:spLocks noGrp="1" noChangeArrowheads="1"/>
          </p:cNvSpPr>
          <p:nvPr>
            <p:ph idx="1"/>
          </p:nvPr>
        </p:nvSpPr>
        <p:spPr/>
        <p:txBody>
          <a:bodyPr/>
          <a:lstStyle/>
          <a:p>
            <a:pPr eaLnBrk="1" hangingPunct="1"/>
            <a:r>
              <a:rPr lang="en-IN" altLang="en-US" sz="1800" dirty="0"/>
              <a:t>We have prior knowledge that over the entire population of people only .008 have this disease. The test returns a correct positive result in only 98% of the cases in which the disease is actually present and a correct negative result in only 97% of the cases in which the disease is not present.</a:t>
            </a:r>
          </a:p>
        </p:txBody>
      </p:sp>
      <p:pic>
        <p:nvPicPr>
          <p:cNvPr id="4098" name="Picture 2">
            <a:extLst>
              <a:ext uri="{FF2B5EF4-FFF2-40B4-BE49-F238E27FC236}">
                <a16:creationId xmlns:a16="http://schemas.microsoft.com/office/drawing/2014/main" id="{9587AFA3-16B2-4678-9207-95D2C06162F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62325" y="2847680"/>
            <a:ext cx="5467350"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9" name="Picture 3">
            <a:extLst>
              <a:ext uri="{FF2B5EF4-FFF2-40B4-BE49-F238E27FC236}">
                <a16:creationId xmlns:a16="http://schemas.microsoft.com/office/drawing/2014/main" id="{5AB7B40A-1112-4A0F-BCAF-7DD0283AB6A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81376" y="5157788"/>
            <a:ext cx="5457825" cy="819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0" name="Picture 4">
            <a:extLst>
              <a:ext uri="{FF2B5EF4-FFF2-40B4-BE49-F238E27FC236}">
                <a16:creationId xmlns:a16="http://schemas.microsoft.com/office/drawing/2014/main" id="{BC21458E-B20D-4225-B726-01537B46F8E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92488" y="5997575"/>
            <a:ext cx="2762250"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a:extLst>
              <a:ext uri="{FF2B5EF4-FFF2-40B4-BE49-F238E27FC236}">
                <a16:creationId xmlns:a16="http://schemas.microsoft.com/office/drawing/2014/main" id="{7FDBAB83-3BE3-4F82-8A15-0380C2136581}"/>
              </a:ext>
            </a:extLst>
          </p:cNvPr>
          <p:cNvSpPr>
            <a:spLocks noChangeArrowheads="1"/>
          </p:cNvSpPr>
          <p:nvPr/>
        </p:nvSpPr>
        <p:spPr bwMode="auto">
          <a:xfrm>
            <a:off x="2208214" y="4156076"/>
            <a:ext cx="777557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IN" altLang="en-US">
                <a:latin typeface="Calibri" panose="020F0502020204030204" pitchFamily="34" charset="0"/>
              </a:rPr>
              <a:t>Suppose we now observe a new patient for whom the lab test returns a positive</a:t>
            </a:r>
          </a:p>
          <a:p>
            <a:r>
              <a:rPr lang="en-IN" altLang="en-US">
                <a:latin typeface="Calibri" panose="020F0502020204030204" pitchFamily="34" charset="0"/>
              </a:rPr>
              <a:t>result. Should we diagnose the patient as having cancer or not?</a:t>
            </a:r>
          </a:p>
        </p:txBody>
      </p:sp>
      <p:pic>
        <p:nvPicPr>
          <p:cNvPr id="2" name="D869DD99.wav">
            <a:hlinkClick r:id="" action="ppaction://media"/>
            <a:extLst>
              <a:ext uri="{FF2B5EF4-FFF2-40B4-BE49-F238E27FC236}">
                <a16:creationId xmlns:a16="http://schemas.microsoft.com/office/drawing/2014/main" id="{00F05385-3019-4077-B8F7-7FDA4CC5622C}"/>
              </a:ext>
            </a:extLst>
          </p:cNvPr>
          <p:cNvPicPr>
            <a:picLocks noChangeAspect="1"/>
          </p:cNvPicPr>
          <p:nvPr>
            <a:audioFile r:link="rId2"/>
          </p:nvPr>
        </p:nvPicPr>
        <p:blipFill>
          <a:blip r:embed="rId7">
            <a:extLst>
              <a:ext uri="{28A0092B-C50C-407E-A947-70E740481C1C}">
                <a14:useLocalDpi xmlns:a14="http://schemas.microsoft.com/office/drawing/2010/main" val="0"/>
              </a:ext>
            </a:extLst>
          </a:blip>
          <a:srcRect/>
          <a:stretch>
            <a:fillRect/>
          </a:stretch>
        </p:blipFill>
        <p:spPr bwMode="auto">
          <a:xfrm>
            <a:off x="9964738" y="6154738"/>
            <a:ext cx="487362" cy="48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cSld>
  <p:clrMapOvr>
    <a:masterClrMapping/>
  </p:clrMapOvr>
  <p:transition spd="slow" advTm="123862"/>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nodeType="clickPar">
                      <p:stCondLst>
                        <p:cond delay="indefinite"/>
                      </p:stCondLst>
                      <p:childTnLst>
                        <p:par>
                          <p:cTn id="8" fill="hold" nodeType="withGroup">
                            <p:stCondLst>
                              <p:cond delay="0"/>
                            </p:stCondLst>
                            <p:childTnLst>
                              <p:par>
                                <p:cTn id="9" presetID="2" presetClass="entr" presetSubtype="4" fill="hold" nodeType="clickEffect">
                                  <p:stCondLst>
                                    <p:cond delay="0"/>
                                  </p:stCondLst>
                                  <p:childTnLst>
                                    <p:set>
                                      <p:cBhvr>
                                        <p:cTn id="10" dur="1" fill="hold">
                                          <p:stCondLst>
                                            <p:cond delay="0"/>
                                          </p:stCondLst>
                                        </p:cTn>
                                        <p:tgtEl>
                                          <p:spTgt spid="7171">
                                            <p:txEl>
                                              <p:pRg st="0" end="0"/>
                                            </p:txEl>
                                          </p:spTgt>
                                        </p:tgtEl>
                                        <p:attrNameLst>
                                          <p:attrName>style.visibility</p:attrName>
                                        </p:attrNameLst>
                                      </p:cBhvr>
                                      <p:to>
                                        <p:strVal val="visible"/>
                                      </p:to>
                                    </p:set>
                                    <p:anim calcmode="lin" valueType="num">
                                      <p:cBhvr additive="base">
                                        <p:cTn id="11" dur="500" fill="hold"/>
                                        <p:tgtEl>
                                          <p:spTgt spid="7171">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717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4" fill="hold" nodeType="clickEffect">
                                  <p:stCondLst>
                                    <p:cond delay="0"/>
                                  </p:stCondLst>
                                  <p:childTnLst>
                                    <p:set>
                                      <p:cBhvr>
                                        <p:cTn id="16" dur="1" fill="hold">
                                          <p:stCondLst>
                                            <p:cond delay="0"/>
                                          </p:stCondLst>
                                        </p:cTn>
                                        <p:tgtEl>
                                          <p:spTgt spid="4098"/>
                                        </p:tgtEl>
                                        <p:attrNameLst>
                                          <p:attrName>style.visibility</p:attrName>
                                        </p:attrNameLst>
                                      </p:cBhvr>
                                      <p:to>
                                        <p:strVal val="visible"/>
                                      </p:to>
                                    </p:set>
                                    <p:anim calcmode="lin" valueType="num">
                                      <p:cBhvr additive="base">
                                        <p:cTn id="17" dur="500" fill="hold"/>
                                        <p:tgtEl>
                                          <p:spTgt spid="4098"/>
                                        </p:tgtEl>
                                        <p:attrNameLst>
                                          <p:attrName>ppt_x</p:attrName>
                                        </p:attrNameLst>
                                      </p:cBhvr>
                                      <p:tavLst>
                                        <p:tav tm="0">
                                          <p:val>
                                            <p:strVal val="#ppt_x"/>
                                          </p:val>
                                        </p:tav>
                                        <p:tav tm="100000">
                                          <p:val>
                                            <p:strVal val="#ppt_x"/>
                                          </p:val>
                                        </p:tav>
                                      </p:tavLst>
                                    </p:anim>
                                    <p:anim calcmode="lin" valueType="num">
                                      <p:cBhvr additive="base">
                                        <p:cTn id="18" dur="500" fill="hold"/>
                                        <p:tgtEl>
                                          <p:spTgt spid="4098"/>
                                        </p:tgtEl>
                                        <p:attrNameLst>
                                          <p:attrName>ppt_y</p:attrName>
                                        </p:attrNameLst>
                                      </p:cBhvr>
                                      <p:tavLst>
                                        <p:tav tm="0">
                                          <p:val>
                                            <p:strVal val="1+#ppt_h/2"/>
                                          </p:val>
                                        </p:tav>
                                        <p:tav tm="100000">
                                          <p:val>
                                            <p:strVal val="#ppt_y"/>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anim calcmode="lin" valueType="num">
                                      <p:cBhvr additive="base">
                                        <p:cTn id="23" dur="500" fill="hold"/>
                                        <p:tgtEl>
                                          <p:spTgt spid="4"/>
                                        </p:tgtEl>
                                        <p:attrNameLst>
                                          <p:attrName>ppt_x</p:attrName>
                                        </p:attrNameLst>
                                      </p:cBhvr>
                                      <p:tavLst>
                                        <p:tav tm="0">
                                          <p:val>
                                            <p:strVal val="#ppt_x"/>
                                          </p:val>
                                        </p:tav>
                                        <p:tav tm="100000">
                                          <p:val>
                                            <p:strVal val="#ppt_x"/>
                                          </p:val>
                                        </p:tav>
                                      </p:tavLst>
                                    </p:anim>
                                    <p:anim calcmode="lin" valueType="num">
                                      <p:cBhvr additive="base">
                                        <p:cTn id="2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5" fill="hold" nodeType="clickPar">
                      <p:stCondLst>
                        <p:cond delay="indefinite"/>
                      </p:stCondLst>
                      <p:childTnLst>
                        <p:par>
                          <p:cTn id="26" fill="hold" nodeType="withGroup">
                            <p:stCondLst>
                              <p:cond delay="0"/>
                            </p:stCondLst>
                            <p:childTnLst>
                              <p:par>
                                <p:cTn id="27" presetID="2" presetClass="entr" presetSubtype="4" fill="hold" nodeType="clickEffect">
                                  <p:stCondLst>
                                    <p:cond delay="0"/>
                                  </p:stCondLst>
                                  <p:childTnLst>
                                    <p:set>
                                      <p:cBhvr>
                                        <p:cTn id="28" dur="1" fill="hold">
                                          <p:stCondLst>
                                            <p:cond delay="0"/>
                                          </p:stCondLst>
                                        </p:cTn>
                                        <p:tgtEl>
                                          <p:spTgt spid="4099"/>
                                        </p:tgtEl>
                                        <p:attrNameLst>
                                          <p:attrName>style.visibility</p:attrName>
                                        </p:attrNameLst>
                                      </p:cBhvr>
                                      <p:to>
                                        <p:strVal val="visible"/>
                                      </p:to>
                                    </p:set>
                                    <p:anim calcmode="lin" valueType="num">
                                      <p:cBhvr additive="base">
                                        <p:cTn id="29" dur="500" fill="hold"/>
                                        <p:tgtEl>
                                          <p:spTgt spid="4099"/>
                                        </p:tgtEl>
                                        <p:attrNameLst>
                                          <p:attrName>ppt_x</p:attrName>
                                        </p:attrNameLst>
                                      </p:cBhvr>
                                      <p:tavLst>
                                        <p:tav tm="0">
                                          <p:val>
                                            <p:strVal val="#ppt_x"/>
                                          </p:val>
                                        </p:tav>
                                        <p:tav tm="100000">
                                          <p:val>
                                            <p:strVal val="#ppt_x"/>
                                          </p:val>
                                        </p:tav>
                                      </p:tavLst>
                                    </p:anim>
                                    <p:anim calcmode="lin" valueType="num">
                                      <p:cBhvr additive="base">
                                        <p:cTn id="30" dur="500" fill="hold"/>
                                        <p:tgtEl>
                                          <p:spTgt spid="4099"/>
                                        </p:tgtEl>
                                        <p:attrNameLst>
                                          <p:attrName>ppt_y</p:attrName>
                                        </p:attrNameLst>
                                      </p:cBhvr>
                                      <p:tavLst>
                                        <p:tav tm="0">
                                          <p:val>
                                            <p:strVal val="1+#ppt_h/2"/>
                                          </p:val>
                                        </p:tav>
                                        <p:tav tm="100000">
                                          <p:val>
                                            <p:strVal val="#ppt_y"/>
                                          </p:val>
                                        </p:tav>
                                      </p:tavLst>
                                    </p:anim>
                                  </p:childTnLst>
                                </p:cTn>
                              </p:par>
                            </p:childTnLst>
                          </p:cTn>
                        </p:par>
                      </p:childTnLst>
                    </p:cTn>
                  </p:par>
                  <p:par>
                    <p:cTn id="31" fill="hold" nodeType="clickPar">
                      <p:stCondLst>
                        <p:cond delay="indefinite"/>
                      </p:stCondLst>
                      <p:childTnLst>
                        <p:par>
                          <p:cTn id="32" fill="hold" nodeType="withGroup">
                            <p:stCondLst>
                              <p:cond delay="0"/>
                            </p:stCondLst>
                            <p:childTnLst>
                              <p:par>
                                <p:cTn id="33" presetID="2" presetClass="entr" presetSubtype="4" fill="hold" nodeType="clickEffect">
                                  <p:stCondLst>
                                    <p:cond delay="0"/>
                                  </p:stCondLst>
                                  <p:childTnLst>
                                    <p:set>
                                      <p:cBhvr>
                                        <p:cTn id="34" dur="1" fill="hold">
                                          <p:stCondLst>
                                            <p:cond delay="0"/>
                                          </p:stCondLst>
                                        </p:cTn>
                                        <p:tgtEl>
                                          <p:spTgt spid="4100"/>
                                        </p:tgtEl>
                                        <p:attrNameLst>
                                          <p:attrName>style.visibility</p:attrName>
                                        </p:attrNameLst>
                                      </p:cBhvr>
                                      <p:to>
                                        <p:strVal val="visible"/>
                                      </p:to>
                                    </p:set>
                                    <p:anim calcmode="lin" valueType="num">
                                      <p:cBhvr additive="base">
                                        <p:cTn id="35" dur="500" fill="hold"/>
                                        <p:tgtEl>
                                          <p:spTgt spid="4100"/>
                                        </p:tgtEl>
                                        <p:attrNameLst>
                                          <p:attrName>ppt_x</p:attrName>
                                        </p:attrNameLst>
                                      </p:cBhvr>
                                      <p:tavLst>
                                        <p:tav tm="0">
                                          <p:val>
                                            <p:strVal val="#ppt_x"/>
                                          </p:val>
                                        </p:tav>
                                        <p:tav tm="100000">
                                          <p:val>
                                            <p:strVal val="#ppt_x"/>
                                          </p:val>
                                        </p:tav>
                                      </p:tavLst>
                                    </p:anim>
                                    <p:anim calcmode="lin" valueType="num">
                                      <p:cBhvr additive="base">
                                        <p:cTn id="36" dur="500" fill="hold"/>
                                        <p:tgtEl>
                                          <p:spTgt spid="410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7" fill="hold" display="0">
                  <p:stCondLst>
                    <p:cond delay="indefinite"/>
                  </p:stCondLst>
                  <p:endCondLst>
                    <p:cond evt="onStopAudio" delay="0">
                      <p:tgtEl>
                        <p:sldTgt/>
                      </p:tgtEl>
                    </p:cond>
                  </p:endCondLst>
                </p:cTn>
                <p:tgtEl>
                  <p:spTgt spid="2"/>
                </p:tgtEl>
              </p:cMediaNode>
            </p:audio>
          </p:childTnLst>
        </p:cTn>
      </p:par>
    </p:tnLst>
    <p:bldLst>
      <p:bldP spid="4"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53EB98-982D-4874-820D-8B998F6A5949}"/>
              </a:ext>
            </a:extLst>
          </p:cNvPr>
          <p:cNvSpPr>
            <a:spLocks noGrp="1"/>
          </p:cNvSpPr>
          <p:nvPr>
            <p:ph type="title"/>
          </p:nvPr>
        </p:nvSpPr>
        <p:spPr>
          <a:xfrm>
            <a:off x="1981200" y="-26988"/>
            <a:ext cx="8229600" cy="561976"/>
          </a:xfrm>
        </p:spPr>
        <p:txBody>
          <a:bodyPr>
            <a:normAutofit fontScale="90000"/>
          </a:bodyPr>
          <a:lstStyle/>
          <a:p>
            <a:pPr algn="ctr">
              <a:defRPr/>
            </a:pPr>
            <a:r>
              <a:rPr lang="en-IN" dirty="0">
                <a:solidFill>
                  <a:srgbClr val="FF0000"/>
                </a:solidFill>
              </a:rPr>
              <a:t>Example</a:t>
            </a:r>
          </a:p>
        </p:txBody>
      </p:sp>
      <p:pic>
        <p:nvPicPr>
          <p:cNvPr id="3074" name="Picture 2">
            <a:extLst>
              <a:ext uri="{FF2B5EF4-FFF2-40B4-BE49-F238E27FC236}">
                <a16:creationId xmlns:a16="http://schemas.microsoft.com/office/drawing/2014/main" id="{4772BCAF-CC02-4573-860B-6719941B79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9288" y="692151"/>
            <a:ext cx="8137525" cy="2168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5" name="Picture 3">
            <a:extLst>
              <a:ext uri="{FF2B5EF4-FFF2-40B4-BE49-F238E27FC236}">
                <a16:creationId xmlns:a16="http://schemas.microsoft.com/office/drawing/2014/main" id="{8FF605CD-5711-4807-A9DF-22BA69E990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2638" y="2997201"/>
            <a:ext cx="7067550" cy="208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6" name="Picture 4">
            <a:extLst>
              <a:ext uri="{FF2B5EF4-FFF2-40B4-BE49-F238E27FC236}">
                <a16:creationId xmlns:a16="http://schemas.microsoft.com/office/drawing/2014/main" id="{2AF4993C-5628-4335-96CD-66D17BA12F8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08213" y="5373688"/>
            <a:ext cx="7848600"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 calcmode="lin" valueType="num">
                                      <p:cBhvr additive="base">
                                        <p:cTn id="7" dur="500" fill="hold"/>
                                        <p:tgtEl>
                                          <p:spTgt spid="3074"/>
                                        </p:tgtEl>
                                        <p:attrNameLst>
                                          <p:attrName>ppt_x</p:attrName>
                                        </p:attrNameLst>
                                      </p:cBhvr>
                                      <p:tavLst>
                                        <p:tav tm="0">
                                          <p:val>
                                            <p:strVal val="#ppt_x"/>
                                          </p:val>
                                        </p:tav>
                                        <p:tav tm="100000">
                                          <p:val>
                                            <p:strVal val="#ppt_x"/>
                                          </p:val>
                                        </p:tav>
                                      </p:tavLst>
                                    </p:anim>
                                    <p:anim calcmode="lin" valueType="num">
                                      <p:cBhvr additive="base">
                                        <p:cTn id="8" dur="500" fill="hold"/>
                                        <p:tgtEl>
                                          <p:spTgt spid="3074"/>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3075"/>
                                        </p:tgtEl>
                                        <p:attrNameLst>
                                          <p:attrName>style.visibility</p:attrName>
                                        </p:attrNameLst>
                                      </p:cBhvr>
                                      <p:to>
                                        <p:strVal val="visible"/>
                                      </p:to>
                                    </p:set>
                                    <p:anim calcmode="lin" valueType="num">
                                      <p:cBhvr additive="base">
                                        <p:cTn id="13" dur="500" fill="hold"/>
                                        <p:tgtEl>
                                          <p:spTgt spid="3075"/>
                                        </p:tgtEl>
                                        <p:attrNameLst>
                                          <p:attrName>ppt_x</p:attrName>
                                        </p:attrNameLst>
                                      </p:cBhvr>
                                      <p:tavLst>
                                        <p:tav tm="0">
                                          <p:val>
                                            <p:strVal val="#ppt_x"/>
                                          </p:val>
                                        </p:tav>
                                        <p:tav tm="100000">
                                          <p:val>
                                            <p:strVal val="#ppt_x"/>
                                          </p:val>
                                        </p:tav>
                                      </p:tavLst>
                                    </p:anim>
                                    <p:anim calcmode="lin" valueType="num">
                                      <p:cBhvr additive="base">
                                        <p:cTn id="14" dur="500" fill="hold"/>
                                        <p:tgtEl>
                                          <p:spTgt spid="3075"/>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3076"/>
                                        </p:tgtEl>
                                        <p:attrNameLst>
                                          <p:attrName>style.visibility</p:attrName>
                                        </p:attrNameLst>
                                      </p:cBhvr>
                                      <p:to>
                                        <p:strVal val="visible"/>
                                      </p:to>
                                    </p:set>
                                    <p:anim calcmode="lin" valueType="num">
                                      <p:cBhvr additive="base">
                                        <p:cTn id="19" dur="500" fill="hold"/>
                                        <p:tgtEl>
                                          <p:spTgt spid="3076"/>
                                        </p:tgtEl>
                                        <p:attrNameLst>
                                          <p:attrName>ppt_x</p:attrName>
                                        </p:attrNameLst>
                                      </p:cBhvr>
                                      <p:tavLst>
                                        <p:tav tm="0">
                                          <p:val>
                                            <p:strVal val="#ppt_x"/>
                                          </p:val>
                                        </p:tav>
                                        <p:tav tm="100000">
                                          <p:val>
                                            <p:strVal val="#ppt_x"/>
                                          </p:val>
                                        </p:tav>
                                      </p:tavLst>
                                    </p:anim>
                                    <p:anim calcmode="lin" valueType="num">
                                      <p:cBhvr additive="base">
                                        <p:cTn id="20" dur="500" fill="hold"/>
                                        <p:tgtEl>
                                          <p:spTgt spid="307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8" name="Picture 2">
            <a:extLst>
              <a:ext uri="{FF2B5EF4-FFF2-40B4-BE49-F238E27FC236}">
                <a16:creationId xmlns:a16="http://schemas.microsoft.com/office/drawing/2014/main" id="{CAA9F6C5-A476-4BBE-AE3B-22C788D3DD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1951" y="549275"/>
            <a:ext cx="8951913"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9" name="Picture 3">
            <a:extLst>
              <a:ext uri="{FF2B5EF4-FFF2-40B4-BE49-F238E27FC236}">
                <a16:creationId xmlns:a16="http://schemas.microsoft.com/office/drawing/2014/main" id="{D4022C66-2FCB-4580-A4E2-5646544B91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5663" y="1484314"/>
            <a:ext cx="7962900" cy="2160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0" name="Picture 4">
            <a:extLst>
              <a:ext uri="{FF2B5EF4-FFF2-40B4-BE49-F238E27FC236}">
                <a16:creationId xmlns:a16="http://schemas.microsoft.com/office/drawing/2014/main" id="{0E580DA6-2D9C-46C1-81D1-F6A62A7383B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19289" y="3716339"/>
            <a:ext cx="8353425" cy="2624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4099"/>
                                        </p:tgtEl>
                                        <p:attrNameLst>
                                          <p:attrName>style.visibility</p:attrName>
                                        </p:attrNameLst>
                                      </p:cBhvr>
                                      <p:to>
                                        <p:strVal val="visible"/>
                                      </p:to>
                                    </p:set>
                                    <p:anim calcmode="lin" valueType="num">
                                      <p:cBhvr additive="base">
                                        <p:cTn id="7" dur="500" fill="hold"/>
                                        <p:tgtEl>
                                          <p:spTgt spid="4099"/>
                                        </p:tgtEl>
                                        <p:attrNameLst>
                                          <p:attrName>ppt_x</p:attrName>
                                        </p:attrNameLst>
                                      </p:cBhvr>
                                      <p:tavLst>
                                        <p:tav tm="0">
                                          <p:val>
                                            <p:strVal val="#ppt_x"/>
                                          </p:val>
                                        </p:tav>
                                        <p:tav tm="100000">
                                          <p:val>
                                            <p:strVal val="#ppt_x"/>
                                          </p:val>
                                        </p:tav>
                                      </p:tavLst>
                                    </p:anim>
                                    <p:anim calcmode="lin" valueType="num">
                                      <p:cBhvr additive="base">
                                        <p:cTn id="8" dur="500" fill="hold"/>
                                        <p:tgtEl>
                                          <p:spTgt spid="4099"/>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4100"/>
                                        </p:tgtEl>
                                        <p:attrNameLst>
                                          <p:attrName>style.visibility</p:attrName>
                                        </p:attrNameLst>
                                      </p:cBhvr>
                                      <p:to>
                                        <p:strVal val="visible"/>
                                      </p:to>
                                    </p:set>
                                    <p:anim calcmode="lin" valueType="num">
                                      <p:cBhvr additive="base">
                                        <p:cTn id="13" dur="500" fill="hold"/>
                                        <p:tgtEl>
                                          <p:spTgt spid="4100"/>
                                        </p:tgtEl>
                                        <p:attrNameLst>
                                          <p:attrName>ppt_x</p:attrName>
                                        </p:attrNameLst>
                                      </p:cBhvr>
                                      <p:tavLst>
                                        <p:tav tm="0">
                                          <p:val>
                                            <p:strVal val="#ppt_x"/>
                                          </p:val>
                                        </p:tav>
                                        <p:tav tm="100000">
                                          <p:val>
                                            <p:strVal val="#ppt_x"/>
                                          </p:val>
                                        </p:tav>
                                      </p:tavLst>
                                    </p:anim>
                                    <p:anim calcmode="lin" valueType="num">
                                      <p:cBhvr additive="base">
                                        <p:cTn id="14" dur="500" fill="hold"/>
                                        <p:tgtEl>
                                          <p:spTgt spid="410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a:extLst>
              <a:ext uri="{FF2B5EF4-FFF2-40B4-BE49-F238E27FC236}">
                <a16:creationId xmlns:a16="http://schemas.microsoft.com/office/drawing/2014/main" id="{BB6EC184-D027-49EE-9166-02D5EE73F6B0}"/>
              </a:ext>
            </a:extLst>
          </p:cNvPr>
          <p:cNvSpPr>
            <a:spLocks noGrp="1" noChangeArrowheads="1"/>
          </p:cNvSpPr>
          <p:nvPr>
            <p:ph type="title"/>
          </p:nvPr>
        </p:nvSpPr>
        <p:spPr/>
        <p:txBody>
          <a:bodyPr/>
          <a:lstStyle/>
          <a:p>
            <a:pPr algn="ctr" eaLnBrk="1" hangingPunct="1"/>
            <a:r>
              <a:rPr lang="en-IN" altLang="en-US" b="1" dirty="0">
                <a:solidFill>
                  <a:srgbClr val="FF0000"/>
                </a:solidFill>
              </a:rPr>
              <a:t>Basic Probability</a:t>
            </a:r>
          </a:p>
        </p:txBody>
      </p:sp>
      <p:pic>
        <p:nvPicPr>
          <p:cNvPr id="5122" name="Picture 2">
            <a:extLst>
              <a:ext uri="{FF2B5EF4-FFF2-40B4-BE49-F238E27FC236}">
                <a16:creationId xmlns:a16="http://schemas.microsoft.com/office/drawing/2014/main" id="{2683C11F-C09C-43A9-97BE-8BEFC4E67F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20206" y="1690688"/>
            <a:ext cx="8785225" cy="412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1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a:extLst>
              <a:ext uri="{FF2B5EF4-FFF2-40B4-BE49-F238E27FC236}">
                <a16:creationId xmlns:a16="http://schemas.microsoft.com/office/drawing/2014/main" id="{D5AB08E3-DE57-424F-8471-2A715D8B09ED}"/>
              </a:ext>
            </a:extLst>
          </p:cNvPr>
          <p:cNvSpPr>
            <a:spLocks noGrp="1" noChangeArrowheads="1"/>
          </p:cNvSpPr>
          <p:nvPr>
            <p:ph type="title"/>
          </p:nvPr>
        </p:nvSpPr>
        <p:spPr/>
        <p:txBody>
          <a:bodyPr/>
          <a:lstStyle/>
          <a:p>
            <a:pPr algn="ctr" eaLnBrk="1" hangingPunct="1"/>
            <a:r>
              <a:rPr lang="en-IN" altLang="en-US" sz="2800" b="1" dirty="0">
                <a:solidFill>
                  <a:srgbClr val="FF0000"/>
                </a:solidFill>
              </a:rPr>
              <a:t>BAYES THEOREM AND CONCEPT LEARNING</a:t>
            </a:r>
          </a:p>
        </p:txBody>
      </p:sp>
      <p:sp>
        <p:nvSpPr>
          <p:cNvPr id="3" name="Content Placeholder 2">
            <a:extLst>
              <a:ext uri="{FF2B5EF4-FFF2-40B4-BE49-F238E27FC236}">
                <a16:creationId xmlns:a16="http://schemas.microsoft.com/office/drawing/2014/main" id="{8B50EBED-B5FF-443B-A008-928DEE162F58}"/>
              </a:ext>
            </a:extLst>
          </p:cNvPr>
          <p:cNvSpPr>
            <a:spLocks noGrp="1" noChangeArrowheads="1"/>
          </p:cNvSpPr>
          <p:nvPr>
            <p:ph idx="1"/>
          </p:nvPr>
        </p:nvSpPr>
        <p:spPr/>
        <p:txBody>
          <a:bodyPr/>
          <a:lstStyle/>
          <a:p>
            <a:pPr algn="just" eaLnBrk="1" hangingPunct="1">
              <a:spcAft>
                <a:spcPct val="0"/>
              </a:spcAft>
              <a:buFont typeface="Arial" panose="020B0604020202020204" pitchFamily="34" charset="0"/>
              <a:buChar char="•"/>
            </a:pPr>
            <a:r>
              <a:rPr lang="en-IN" altLang="en-US" dirty="0"/>
              <a:t>What is the relationship between Bayes theorem and the problem of concept learning?</a:t>
            </a:r>
          </a:p>
          <a:p>
            <a:pPr lvl="1" algn="just" eaLnBrk="1" hangingPunct="1">
              <a:spcAft>
                <a:spcPct val="0"/>
              </a:spcAft>
              <a:buFont typeface="Arial" panose="020B0604020202020204" pitchFamily="34" charset="0"/>
              <a:buChar char="–"/>
            </a:pPr>
            <a:r>
              <a:rPr lang="en-IN" altLang="en-US" dirty="0"/>
              <a:t>Since Bayes theorem provides a principled way to calculate the posterior probability of each hypothesis given the training data, we can use it as the basis for a straightforward learning algorithm that calculates the probability for each possible hypothesis, then outputs the most probable.</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99C59D-2C89-45A8-AD82-F0FBDE141340}"/>
              </a:ext>
            </a:extLst>
          </p:cNvPr>
          <p:cNvSpPr>
            <a:spLocks noGrp="1"/>
          </p:cNvSpPr>
          <p:nvPr>
            <p:ph type="title"/>
          </p:nvPr>
        </p:nvSpPr>
        <p:spPr/>
        <p:txBody>
          <a:bodyPr rtlCol="0">
            <a:normAutofit/>
          </a:bodyPr>
          <a:lstStyle/>
          <a:p>
            <a:pPr algn="ctr">
              <a:defRPr/>
            </a:pPr>
            <a:r>
              <a:rPr lang="en-IN" b="1" dirty="0">
                <a:solidFill>
                  <a:srgbClr val="FF0000"/>
                </a:solidFill>
              </a:rPr>
              <a:t>Brute-Force Bayes Concept Learning</a:t>
            </a:r>
            <a:endParaRPr lang="en-IN" dirty="0">
              <a:solidFill>
                <a:srgbClr val="FF0000"/>
              </a:solidFill>
            </a:endParaRPr>
          </a:p>
        </p:txBody>
      </p:sp>
      <p:sp>
        <p:nvSpPr>
          <p:cNvPr id="3" name="Content Placeholder 2">
            <a:extLst>
              <a:ext uri="{FF2B5EF4-FFF2-40B4-BE49-F238E27FC236}">
                <a16:creationId xmlns:a16="http://schemas.microsoft.com/office/drawing/2014/main" id="{A8B7DFC4-D81F-441F-9068-2D24F67CC001}"/>
              </a:ext>
            </a:extLst>
          </p:cNvPr>
          <p:cNvSpPr>
            <a:spLocks noGrp="1"/>
          </p:cNvSpPr>
          <p:nvPr>
            <p:ph idx="1"/>
          </p:nvPr>
        </p:nvSpPr>
        <p:spPr>
          <a:xfrm>
            <a:off x="1981200" y="1600200"/>
            <a:ext cx="8229600" cy="4781550"/>
          </a:xfrm>
        </p:spPr>
        <p:txBody>
          <a:bodyPr rtlCol="0">
            <a:normAutofit fontScale="92500" lnSpcReduction="20000"/>
          </a:bodyPr>
          <a:lstStyle/>
          <a:p>
            <a:pPr algn="just">
              <a:defRPr/>
            </a:pPr>
            <a:r>
              <a:rPr lang="en-IN" dirty="0"/>
              <a:t>In particular, assume the learner considers some finite hypothesis space </a:t>
            </a:r>
            <a:r>
              <a:rPr lang="en-IN" b="1" dirty="0"/>
              <a:t>H</a:t>
            </a:r>
            <a:r>
              <a:rPr lang="en-IN" dirty="0"/>
              <a:t> defined over the instance space </a:t>
            </a:r>
            <a:r>
              <a:rPr lang="en-IN" b="1" dirty="0"/>
              <a:t>X</a:t>
            </a:r>
            <a:r>
              <a:rPr lang="en-IN" dirty="0"/>
              <a:t>, in which the task is to learn some target concept </a:t>
            </a:r>
            <a:r>
              <a:rPr lang="en-IN" b="1" i="1" dirty="0"/>
              <a:t>c </a:t>
            </a:r>
            <a:r>
              <a:rPr lang="en-IN" dirty="0"/>
              <a:t>: X </a:t>
            </a:r>
            <a:r>
              <a:rPr lang="en-IN" dirty="0">
                <a:sym typeface="Wingdings" pitchFamily="2" charset="2"/>
              </a:rPr>
              <a:t></a:t>
            </a:r>
            <a:r>
              <a:rPr lang="en-IN" dirty="0"/>
              <a:t> </a:t>
            </a:r>
            <a:r>
              <a:rPr lang="en-IN" b="1" dirty="0"/>
              <a:t>{0,1}.</a:t>
            </a:r>
          </a:p>
          <a:p>
            <a:pPr algn="just">
              <a:defRPr/>
            </a:pPr>
            <a:r>
              <a:rPr lang="en-IN" dirty="0"/>
              <a:t>As usual, we assume that the learner is given some sequence of training examples </a:t>
            </a:r>
            <a:r>
              <a:rPr lang="en-IN" b="1" i="1" dirty="0"/>
              <a:t>&lt;&lt; x 1,d1 &gt;</a:t>
            </a:r>
            <a:r>
              <a:rPr lang="en-IN" dirty="0"/>
              <a:t>. . . </a:t>
            </a:r>
            <a:r>
              <a:rPr lang="en-IN" b="1" i="1" dirty="0"/>
              <a:t>&lt;</a:t>
            </a:r>
            <a:r>
              <a:rPr lang="en-IN" b="1" i="1" dirty="0" err="1"/>
              <a:t>xm</a:t>
            </a:r>
            <a:r>
              <a:rPr lang="en-IN" b="1" i="1" dirty="0"/>
              <a:t>, </a:t>
            </a:r>
            <a:r>
              <a:rPr lang="en-IN" b="1" i="1" dirty="0" err="1"/>
              <a:t>dm</a:t>
            </a:r>
            <a:r>
              <a:rPr lang="en-IN" b="1" i="1" dirty="0"/>
              <a:t>&gt;&gt; </a:t>
            </a:r>
            <a:r>
              <a:rPr lang="en-IN" dirty="0"/>
              <a:t>where </a:t>
            </a:r>
            <a:r>
              <a:rPr lang="en-IN" b="1" i="1" dirty="0"/>
              <a:t>xi </a:t>
            </a:r>
            <a:r>
              <a:rPr lang="en-IN" dirty="0"/>
              <a:t>is some instance from X and where </a:t>
            </a:r>
            <a:r>
              <a:rPr lang="en-IN" b="1" i="1" dirty="0"/>
              <a:t>di </a:t>
            </a:r>
            <a:r>
              <a:rPr lang="en-IN" dirty="0"/>
              <a:t>is the target  value of </a:t>
            </a:r>
            <a:r>
              <a:rPr lang="en-IN" b="1" i="1" dirty="0"/>
              <a:t>xi </a:t>
            </a:r>
            <a:r>
              <a:rPr lang="en-IN" dirty="0"/>
              <a:t>(i.e., </a:t>
            </a:r>
            <a:r>
              <a:rPr lang="en-IN" b="1" i="1" dirty="0"/>
              <a:t>di </a:t>
            </a:r>
            <a:r>
              <a:rPr lang="en-IN" dirty="0"/>
              <a:t>= </a:t>
            </a:r>
            <a:r>
              <a:rPr lang="en-IN" b="1" i="1" dirty="0"/>
              <a:t>c(xi)). </a:t>
            </a:r>
          </a:p>
          <a:p>
            <a:pPr algn="just">
              <a:defRPr/>
            </a:pPr>
            <a:r>
              <a:rPr lang="en-IN" dirty="0"/>
              <a:t>To simplify the discussion in this section, we assume the sequence of instances </a:t>
            </a:r>
            <a:r>
              <a:rPr lang="en-IN" b="1" i="1" dirty="0"/>
              <a:t>(x1 </a:t>
            </a:r>
            <a:r>
              <a:rPr lang="en-IN" dirty="0"/>
              <a:t>. . . </a:t>
            </a:r>
            <a:r>
              <a:rPr lang="en-IN" b="1" i="1" dirty="0" err="1"/>
              <a:t>xm</a:t>
            </a:r>
            <a:r>
              <a:rPr lang="en-IN" b="1" i="1" dirty="0"/>
              <a:t>) </a:t>
            </a:r>
            <a:r>
              <a:rPr lang="en-IN" dirty="0"/>
              <a:t>is held fixed, so that the training data D can be written simply as the sequence of target values D = </a:t>
            </a:r>
            <a:r>
              <a:rPr lang="en-IN" b="1" i="1" dirty="0"/>
              <a:t>(d1 </a:t>
            </a:r>
            <a:r>
              <a:rPr lang="en-IN" dirty="0"/>
              <a:t>. . . </a:t>
            </a:r>
            <a:r>
              <a:rPr lang="en-IN" b="1" i="1" dirty="0" err="1"/>
              <a:t>dm</a:t>
            </a:r>
            <a:r>
              <a:rPr lang="en-IN" b="1" i="1" dirty="0"/>
              <a:t>)</a:t>
            </a:r>
          </a:p>
          <a:p>
            <a:pPr algn="just">
              <a:defRPr/>
            </a:pPr>
            <a:r>
              <a:rPr lang="en-IN" dirty="0"/>
              <a:t>We can design a straightforward concept learning algorithm to output the maximum a posteriori hypothesis, based on Bayes theorem, as follows: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8D63365-168F-469B-A14A-7CF3A42E66CF}"/>
              </a:ext>
            </a:extLst>
          </p:cNvPr>
          <p:cNvSpPr>
            <a:spLocks noGrp="1"/>
          </p:cNvSpPr>
          <p:nvPr>
            <p:ph idx="1"/>
          </p:nvPr>
        </p:nvSpPr>
        <p:spPr>
          <a:xfrm>
            <a:off x="1098176" y="2533837"/>
            <a:ext cx="10515600" cy="1571999"/>
          </a:xfrm>
        </p:spPr>
        <p:txBody>
          <a:bodyPr/>
          <a:lstStyle/>
          <a:p>
            <a:pPr algn="just" fontAlgn="base">
              <a:spcBef>
                <a:spcPct val="0"/>
              </a:spcBef>
              <a:spcAft>
                <a:spcPct val="25000"/>
              </a:spcAft>
            </a:pPr>
            <a:r>
              <a:rPr lang="en-US" altLang="en-US" sz="2800" b="1" dirty="0">
                <a:solidFill>
                  <a:srgbClr val="004000"/>
                </a:solidFill>
              </a:rPr>
              <a:t>There are </a:t>
            </a:r>
            <a:r>
              <a:rPr lang="en-US" altLang="en-US" sz="2800" b="1" dirty="0">
                <a:solidFill>
                  <a:srgbClr val="000080"/>
                </a:solidFill>
              </a:rPr>
              <a:t>two common approaches</a:t>
            </a:r>
            <a:r>
              <a:rPr lang="en-US" altLang="en-US" sz="2800" b="1" dirty="0">
                <a:solidFill>
                  <a:srgbClr val="004000"/>
                </a:solidFill>
              </a:rPr>
              <a:t> to parameter estimation: maximum-likelihood and Bayesian estimation.</a:t>
            </a:r>
          </a:p>
          <a:p>
            <a:pPr marL="0" indent="0" algn="just">
              <a:buNone/>
            </a:pPr>
            <a:endParaRPr lang="en-IN" dirty="0"/>
          </a:p>
        </p:txBody>
      </p:sp>
    </p:spTree>
    <p:extLst>
      <p:ext uri="{BB962C8B-B14F-4D97-AF65-F5344CB8AC3E}">
        <p14:creationId xmlns:p14="http://schemas.microsoft.com/office/powerpoint/2010/main" val="232379392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8" name="Picture 2">
            <a:extLst>
              <a:ext uri="{FF2B5EF4-FFF2-40B4-BE49-F238E27FC236}">
                <a16:creationId xmlns:a16="http://schemas.microsoft.com/office/drawing/2014/main" id="{98813672-1E66-4245-8E93-392C9902EB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71687" y="1117600"/>
            <a:ext cx="8048625" cy="268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a:extLst>
              <a:ext uri="{FF2B5EF4-FFF2-40B4-BE49-F238E27FC236}">
                <a16:creationId xmlns:a16="http://schemas.microsoft.com/office/drawing/2014/main" id="{C5E5C6CC-CE2D-4A09-AF27-5BD10EAA0A75}"/>
              </a:ext>
            </a:extLst>
          </p:cNvPr>
          <p:cNvSpPr>
            <a:spLocks noChangeArrowheads="1"/>
          </p:cNvSpPr>
          <p:nvPr/>
        </p:nvSpPr>
        <p:spPr bwMode="auto">
          <a:xfrm>
            <a:off x="2074864" y="4170364"/>
            <a:ext cx="35655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IN" altLang="en-US">
                <a:latin typeface="Calibri" panose="020F0502020204030204" pitchFamily="34" charset="0"/>
              </a:rPr>
              <a:t>Lets consider following assumptions</a:t>
            </a:r>
          </a:p>
        </p:txBody>
      </p:sp>
      <p:sp>
        <p:nvSpPr>
          <p:cNvPr id="5" name="Rectangle 4">
            <a:extLst>
              <a:ext uri="{FF2B5EF4-FFF2-40B4-BE49-F238E27FC236}">
                <a16:creationId xmlns:a16="http://schemas.microsoft.com/office/drawing/2014/main" id="{B5AEF8F7-C400-4C10-8353-A01BDF590FCB}"/>
              </a:ext>
            </a:extLst>
          </p:cNvPr>
          <p:cNvSpPr>
            <a:spLocks noChangeArrowheads="1"/>
          </p:cNvSpPr>
          <p:nvPr/>
        </p:nvSpPr>
        <p:spPr bwMode="auto">
          <a:xfrm>
            <a:off x="2074863" y="4540250"/>
            <a:ext cx="841375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IN" altLang="en-US">
                <a:latin typeface="Calibri" panose="020F0502020204030204" pitchFamily="34" charset="0"/>
              </a:rPr>
              <a:t>1. The training data </a:t>
            </a:r>
            <a:r>
              <a:rPr lang="en-IN" altLang="en-US" b="1" i="1">
                <a:latin typeface="Calibri" panose="020F0502020204030204" pitchFamily="34" charset="0"/>
              </a:rPr>
              <a:t>D </a:t>
            </a:r>
            <a:r>
              <a:rPr lang="en-IN" altLang="en-US">
                <a:latin typeface="Calibri" panose="020F0502020204030204" pitchFamily="34" charset="0"/>
              </a:rPr>
              <a:t>is noise free (i.e., </a:t>
            </a:r>
            <a:r>
              <a:rPr lang="en-IN" altLang="en-US" b="1" i="1">
                <a:latin typeface="Calibri" panose="020F0502020204030204" pitchFamily="34" charset="0"/>
              </a:rPr>
              <a:t>di </a:t>
            </a:r>
            <a:r>
              <a:rPr lang="en-IN" altLang="en-US">
                <a:latin typeface="Calibri" panose="020F0502020204030204" pitchFamily="34" charset="0"/>
              </a:rPr>
              <a:t>= </a:t>
            </a:r>
            <a:r>
              <a:rPr lang="en-IN" altLang="en-US" b="1" i="1">
                <a:latin typeface="Calibri" panose="020F0502020204030204" pitchFamily="34" charset="0"/>
              </a:rPr>
              <a:t>c(xi)).</a:t>
            </a:r>
          </a:p>
          <a:p>
            <a:r>
              <a:rPr lang="en-IN" altLang="en-US">
                <a:latin typeface="Calibri" panose="020F0502020204030204" pitchFamily="34" charset="0"/>
              </a:rPr>
              <a:t>2. The target concept </a:t>
            </a:r>
            <a:r>
              <a:rPr lang="en-IN" altLang="en-US" b="1" i="1">
                <a:latin typeface="Calibri" panose="020F0502020204030204" pitchFamily="34" charset="0"/>
              </a:rPr>
              <a:t>c </a:t>
            </a:r>
            <a:r>
              <a:rPr lang="en-IN" altLang="en-US">
                <a:latin typeface="Calibri" panose="020F0502020204030204" pitchFamily="34" charset="0"/>
              </a:rPr>
              <a:t>is contained in the hypothesis space H</a:t>
            </a:r>
          </a:p>
          <a:p>
            <a:r>
              <a:rPr lang="en-IN" altLang="en-US">
                <a:latin typeface="Calibri" panose="020F0502020204030204" pitchFamily="34" charset="0"/>
              </a:rPr>
              <a:t>3. We have no a priori reason to believe that any hypothesis is more probable than any other.</a:t>
            </a:r>
          </a:p>
        </p:txBody>
      </p:sp>
      <p:sp>
        <p:nvSpPr>
          <p:cNvPr id="6" name="Rectangle 5">
            <a:extLst>
              <a:ext uri="{FF2B5EF4-FFF2-40B4-BE49-F238E27FC236}">
                <a16:creationId xmlns:a16="http://schemas.microsoft.com/office/drawing/2014/main" id="{15A90DEE-E543-42CC-A6BD-6DDF37BFA72B}"/>
              </a:ext>
            </a:extLst>
          </p:cNvPr>
          <p:cNvSpPr>
            <a:spLocks noChangeArrowheads="1"/>
          </p:cNvSpPr>
          <p:nvPr/>
        </p:nvSpPr>
        <p:spPr bwMode="auto">
          <a:xfrm>
            <a:off x="3432175" y="5556250"/>
            <a:ext cx="38925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IN" altLang="en-US">
                <a:latin typeface="Calibri" panose="020F0502020204030204" pitchFamily="34" charset="0"/>
              </a:rPr>
              <a:t>what values should we specify for </a:t>
            </a:r>
            <a:r>
              <a:rPr lang="en-IN" altLang="en-US" b="1" i="1">
                <a:latin typeface="Calibri" panose="020F0502020204030204" pitchFamily="34" charset="0"/>
              </a:rPr>
              <a:t>P(h)?</a:t>
            </a:r>
            <a:endParaRPr lang="en-IN" altLang="en-US">
              <a:latin typeface="Calibri" panose="020F050202020403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1268"/>
                                        </p:tgtEl>
                                        <p:attrNameLst>
                                          <p:attrName>style.visibility</p:attrName>
                                        </p:attrNameLst>
                                      </p:cBhvr>
                                      <p:to>
                                        <p:strVal val="visible"/>
                                      </p:to>
                                    </p:set>
                                    <p:anim calcmode="lin" valueType="num">
                                      <p:cBhvr additive="base">
                                        <p:cTn id="7" dur="500" fill="hold"/>
                                        <p:tgtEl>
                                          <p:spTgt spid="11268"/>
                                        </p:tgtEl>
                                        <p:attrNameLst>
                                          <p:attrName>ppt_x</p:attrName>
                                        </p:attrNameLst>
                                      </p:cBhvr>
                                      <p:tavLst>
                                        <p:tav tm="0">
                                          <p:val>
                                            <p:strVal val="#ppt_x"/>
                                          </p:val>
                                        </p:tav>
                                        <p:tav tm="100000">
                                          <p:val>
                                            <p:strVal val="#ppt_x"/>
                                          </p:val>
                                        </p:tav>
                                      </p:tavLst>
                                    </p:anim>
                                    <p:anim calcmode="lin" valueType="num">
                                      <p:cBhvr additive="base">
                                        <p:cTn id="8" dur="500" fill="hold"/>
                                        <p:tgtEl>
                                          <p:spTgt spid="11268"/>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ppt_x"/>
                                          </p:val>
                                        </p:tav>
                                        <p:tav tm="100000">
                                          <p:val>
                                            <p:strVal val="#ppt_x"/>
                                          </p:val>
                                        </p:tav>
                                      </p:tavLst>
                                    </p:anim>
                                    <p:anim calcmode="lin" valueType="num">
                                      <p:cBhvr additive="base">
                                        <p:cTn id="2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8" name="Picture 2">
            <a:extLst>
              <a:ext uri="{FF2B5EF4-FFF2-40B4-BE49-F238E27FC236}">
                <a16:creationId xmlns:a16="http://schemas.microsoft.com/office/drawing/2014/main" id="{FE74BA7C-4E78-4D6F-8A1C-B5700586CF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63976" y="1484313"/>
            <a:ext cx="332422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a:extLst>
              <a:ext uri="{FF2B5EF4-FFF2-40B4-BE49-F238E27FC236}">
                <a16:creationId xmlns:a16="http://schemas.microsoft.com/office/drawing/2014/main" id="{766FB55A-97D4-4934-B505-FEB105ADBD04}"/>
              </a:ext>
            </a:extLst>
          </p:cNvPr>
          <p:cNvSpPr>
            <a:spLocks noChangeArrowheads="1"/>
          </p:cNvSpPr>
          <p:nvPr/>
        </p:nvSpPr>
        <p:spPr bwMode="auto">
          <a:xfrm>
            <a:off x="2782888" y="2636839"/>
            <a:ext cx="38481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IN" altLang="en-US">
                <a:latin typeface="Calibri" panose="020F0502020204030204" pitchFamily="34" charset="0"/>
              </a:rPr>
              <a:t>What choice shall we make for </a:t>
            </a:r>
            <a:r>
              <a:rPr lang="en-IN" altLang="en-US" b="1" i="1">
                <a:latin typeface="Calibri" panose="020F0502020204030204" pitchFamily="34" charset="0"/>
              </a:rPr>
              <a:t>P(D/h)?</a:t>
            </a:r>
            <a:endParaRPr lang="en-IN" altLang="en-US">
              <a:latin typeface="Calibri" panose="020F0502020204030204" pitchFamily="34" charset="0"/>
            </a:endParaRPr>
          </a:p>
        </p:txBody>
      </p:sp>
      <p:sp>
        <p:nvSpPr>
          <p:cNvPr id="5" name="Rectangle 4">
            <a:extLst>
              <a:ext uri="{FF2B5EF4-FFF2-40B4-BE49-F238E27FC236}">
                <a16:creationId xmlns:a16="http://schemas.microsoft.com/office/drawing/2014/main" id="{DD60D4FD-5584-4E94-8540-B8AA8819B8B2}"/>
              </a:ext>
            </a:extLst>
          </p:cNvPr>
          <p:cNvSpPr>
            <a:spLocks noChangeArrowheads="1"/>
          </p:cNvSpPr>
          <p:nvPr/>
        </p:nvSpPr>
        <p:spPr bwMode="auto">
          <a:xfrm>
            <a:off x="2058988" y="3141663"/>
            <a:ext cx="8501062"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IN" altLang="en-US" b="1" i="1" dirty="0">
                <a:latin typeface="Calibri" panose="020F0502020204030204" pitchFamily="34" charset="0"/>
              </a:rPr>
              <a:t>P(D/h) </a:t>
            </a:r>
            <a:r>
              <a:rPr lang="en-IN" altLang="en-US" dirty="0">
                <a:latin typeface="Calibri" panose="020F0502020204030204" pitchFamily="34" charset="0"/>
              </a:rPr>
              <a:t>is the probability of observing the target values D = </a:t>
            </a:r>
            <a:r>
              <a:rPr lang="en-IN" altLang="en-US" b="1" i="1" dirty="0">
                <a:latin typeface="Calibri" panose="020F0502020204030204" pitchFamily="34" charset="0"/>
              </a:rPr>
              <a:t>&lt;d1 </a:t>
            </a:r>
            <a:r>
              <a:rPr lang="en-IN" altLang="en-US" dirty="0">
                <a:latin typeface="Calibri" panose="020F0502020204030204" pitchFamily="34" charset="0"/>
              </a:rPr>
              <a:t>. . </a:t>
            </a:r>
            <a:r>
              <a:rPr lang="en-IN" altLang="en-US" b="1" i="1" dirty="0">
                <a:latin typeface="Calibri" panose="020F0502020204030204" pitchFamily="34" charset="0"/>
              </a:rPr>
              <a:t>.dm&gt; </a:t>
            </a:r>
            <a:r>
              <a:rPr lang="en-IN" altLang="en-US" dirty="0">
                <a:latin typeface="Calibri" panose="020F0502020204030204" pitchFamily="34" charset="0"/>
              </a:rPr>
              <a:t>for the fixed set of instances </a:t>
            </a:r>
            <a:r>
              <a:rPr lang="en-IN" altLang="en-US" b="1" i="1" dirty="0">
                <a:latin typeface="Calibri" panose="020F0502020204030204" pitchFamily="34" charset="0"/>
              </a:rPr>
              <a:t>&lt;X1 </a:t>
            </a:r>
            <a:r>
              <a:rPr lang="en-IN" altLang="en-US" dirty="0">
                <a:latin typeface="Calibri" panose="020F0502020204030204" pitchFamily="34" charset="0"/>
              </a:rPr>
              <a:t>. . . </a:t>
            </a:r>
            <a:r>
              <a:rPr lang="en-IN" altLang="en-US" b="1" i="1" dirty="0" err="1">
                <a:latin typeface="Calibri" panose="020F0502020204030204" pitchFamily="34" charset="0"/>
              </a:rPr>
              <a:t>xm</a:t>
            </a:r>
            <a:r>
              <a:rPr lang="en-IN" altLang="en-US" b="1" i="1" dirty="0">
                <a:latin typeface="Calibri" panose="020F0502020204030204" pitchFamily="34" charset="0"/>
              </a:rPr>
              <a:t>&gt;, </a:t>
            </a:r>
            <a:r>
              <a:rPr lang="en-IN" altLang="en-US" dirty="0">
                <a:latin typeface="Calibri" panose="020F0502020204030204" pitchFamily="34" charset="0"/>
              </a:rPr>
              <a:t>given a world in which hypothesis </a:t>
            </a:r>
            <a:r>
              <a:rPr lang="en-IN" altLang="en-US" b="1" i="1" dirty="0">
                <a:latin typeface="Calibri" panose="020F0502020204030204" pitchFamily="34" charset="0"/>
              </a:rPr>
              <a:t>h </a:t>
            </a:r>
            <a:r>
              <a:rPr lang="en-IN" altLang="en-US" dirty="0">
                <a:latin typeface="Calibri" panose="020F0502020204030204" pitchFamily="34" charset="0"/>
              </a:rPr>
              <a:t>holds</a:t>
            </a:r>
          </a:p>
        </p:txBody>
      </p:sp>
      <p:pic>
        <p:nvPicPr>
          <p:cNvPr id="7171" name="Picture 3">
            <a:extLst>
              <a:ext uri="{FF2B5EF4-FFF2-40B4-BE49-F238E27FC236}">
                <a16:creationId xmlns:a16="http://schemas.microsoft.com/office/drawing/2014/main" id="{9DC3D53C-F62C-4EA1-B951-862DB1BB36B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04976" y="4005263"/>
            <a:ext cx="8494713" cy="201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7171"/>
                                        </p:tgtEl>
                                        <p:attrNameLst>
                                          <p:attrName>style.visibility</p:attrName>
                                        </p:attrNameLst>
                                      </p:cBhvr>
                                      <p:to>
                                        <p:strVal val="visible"/>
                                      </p:to>
                                    </p:set>
                                    <p:anim calcmode="lin" valueType="num">
                                      <p:cBhvr additive="base">
                                        <p:cTn id="13" dur="500" fill="hold"/>
                                        <p:tgtEl>
                                          <p:spTgt spid="7171"/>
                                        </p:tgtEl>
                                        <p:attrNameLst>
                                          <p:attrName>ppt_x</p:attrName>
                                        </p:attrNameLst>
                                      </p:cBhvr>
                                      <p:tavLst>
                                        <p:tav tm="0">
                                          <p:val>
                                            <p:strVal val="#ppt_x"/>
                                          </p:val>
                                        </p:tav>
                                        <p:tav tm="100000">
                                          <p:val>
                                            <p:strVal val="#ppt_x"/>
                                          </p:val>
                                        </p:tav>
                                      </p:tavLst>
                                    </p:anim>
                                    <p:anim calcmode="lin" valueType="num">
                                      <p:cBhvr additive="base">
                                        <p:cTn id="14" dur="500" fill="hold"/>
                                        <p:tgtEl>
                                          <p:spTgt spid="717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88EEA9-E803-40B5-ABA1-8710D42998ED}"/>
              </a:ext>
            </a:extLst>
          </p:cNvPr>
          <p:cNvSpPr>
            <a:spLocks noGrp="1"/>
          </p:cNvSpPr>
          <p:nvPr>
            <p:ph type="title"/>
          </p:nvPr>
        </p:nvSpPr>
        <p:spPr/>
        <p:txBody>
          <a:bodyPr/>
          <a:lstStyle/>
          <a:p>
            <a:pPr algn="ctr"/>
            <a:r>
              <a:rPr lang="en-IN" b="1" dirty="0">
                <a:solidFill>
                  <a:srgbClr val="FF0000"/>
                </a:solidFill>
              </a:rPr>
              <a:t>Bayes Optimal Classifier:</a:t>
            </a:r>
          </a:p>
        </p:txBody>
      </p:sp>
      <p:sp>
        <p:nvSpPr>
          <p:cNvPr id="3" name="Content Placeholder 2">
            <a:extLst>
              <a:ext uri="{FF2B5EF4-FFF2-40B4-BE49-F238E27FC236}">
                <a16:creationId xmlns:a16="http://schemas.microsoft.com/office/drawing/2014/main" id="{3EC35FF0-1DB5-4D7D-A7EC-10735F2DE205}"/>
              </a:ext>
            </a:extLst>
          </p:cNvPr>
          <p:cNvSpPr>
            <a:spLocks noGrp="1"/>
          </p:cNvSpPr>
          <p:nvPr>
            <p:ph idx="1"/>
          </p:nvPr>
        </p:nvSpPr>
        <p:spPr>
          <a:xfrm>
            <a:off x="838200" y="1523968"/>
            <a:ext cx="10515600" cy="4351338"/>
          </a:xfrm>
        </p:spPr>
        <p:txBody>
          <a:bodyPr>
            <a:normAutofit lnSpcReduction="10000"/>
          </a:bodyPr>
          <a:lstStyle/>
          <a:p>
            <a:pPr algn="just"/>
            <a:r>
              <a:rPr lang="en-US" dirty="0"/>
              <a:t>The Bayes Optimal Classifier is a theoretical concept in machine learning that represents the best possible classification algorithm given the underlying probability distribution of the data and a specified loss function. It's also known as the Bayes Optimal Decision Boundary or Bayes Optimal Classifier.</a:t>
            </a:r>
          </a:p>
          <a:p>
            <a:pPr algn="just"/>
            <a:r>
              <a:rPr lang="en-US" dirty="0">
                <a:solidFill>
                  <a:schemeClr val="accent2">
                    <a:lumMod val="75000"/>
                  </a:schemeClr>
                </a:solidFill>
              </a:rPr>
              <a:t>“</a:t>
            </a:r>
            <a:r>
              <a:rPr lang="en-US" b="1" i="0" dirty="0">
                <a:solidFill>
                  <a:schemeClr val="accent2">
                    <a:lumMod val="75000"/>
                  </a:schemeClr>
                </a:solidFill>
                <a:effectLst/>
                <a:latin typeface="Helvetica Neue"/>
              </a:rPr>
              <a:t>Bayes Classifier</a:t>
            </a:r>
            <a:r>
              <a:rPr lang="en-US" b="0" i="0" dirty="0">
                <a:solidFill>
                  <a:schemeClr val="accent2">
                    <a:lumMod val="75000"/>
                  </a:schemeClr>
                </a:solidFill>
                <a:effectLst/>
                <a:latin typeface="Helvetica Neue"/>
              </a:rPr>
              <a:t>: Probabilistic model that makes the most probable prediction for new examples.</a:t>
            </a:r>
            <a:endParaRPr lang="en-US" dirty="0"/>
          </a:p>
          <a:p>
            <a:pPr algn="just"/>
            <a:r>
              <a:rPr lang="en-US" dirty="0"/>
              <a:t>The Bayes Optimal Classifier aims to minimize the expected risk, which is the average loss over all possible inputs, based on the true probability distribution of the data. The decision boundary of the Bayes Optimal Classifier is the one that minimizes the expected loss.</a:t>
            </a:r>
          </a:p>
          <a:p>
            <a:pPr algn="just"/>
            <a:endParaRPr lang="en-IN" dirty="0"/>
          </a:p>
        </p:txBody>
      </p:sp>
      <p:graphicFrame>
        <p:nvGraphicFramePr>
          <p:cNvPr id="4" name="Object 4">
            <a:extLst>
              <a:ext uri="{FF2B5EF4-FFF2-40B4-BE49-F238E27FC236}">
                <a16:creationId xmlns:a16="http://schemas.microsoft.com/office/drawing/2014/main" id="{4A6B80B7-2455-4670-81D8-D7F99E73C8C2}"/>
              </a:ext>
            </a:extLst>
          </p:cNvPr>
          <p:cNvGraphicFramePr>
            <a:graphicFrameLocks noChangeAspect="1"/>
          </p:cNvGraphicFramePr>
          <p:nvPr>
            <p:extLst>
              <p:ext uri="{D42A27DB-BD31-4B8C-83A1-F6EECF244321}">
                <p14:modId xmlns:p14="http://schemas.microsoft.com/office/powerpoint/2010/main" val="760683495"/>
              </p:ext>
            </p:extLst>
          </p:nvPr>
        </p:nvGraphicFramePr>
        <p:xfrm>
          <a:off x="4267200" y="5875306"/>
          <a:ext cx="3657600" cy="741363"/>
        </p:xfrm>
        <a:graphic>
          <a:graphicData uri="http://schemas.openxmlformats.org/presentationml/2006/ole">
            <mc:AlternateContent xmlns:mc="http://schemas.openxmlformats.org/markup-compatibility/2006">
              <mc:Choice xmlns:v="urn:schemas-microsoft-com:vml" Requires="v">
                <p:oleObj spid="_x0000_s1169" name="Equation" r:id="rId3" imgW="41833800" imgH="8483600" progId="Equation.3">
                  <p:embed/>
                </p:oleObj>
              </mc:Choice>
              <mc:Fallback>
                <p:oleObj name="Equation" r:id="rId3" imgW="41833800" imgH="8483600" progId="Equation.3">
                  <p:embed/>
                  <p:pic>
                    <p:nvPicPr>
                      <p:cNvPr id="133124" name="Object 4">
                        <a:extLst>
                          <a:ext uri="{FF2B5EF4-FFF2-40B4-BE49-F238E27FC236}">
                            <a16:creationId xmlns:a16="http://schemas.microsoft.com/office/drawing/2014/main" id="{9EA55D38-01A4-2E0C-360C-3F9A42839A8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67200" y="5875306"/>
                        <a:ext cx="3657600" cy="7413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208568351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2">
            <a:extLst>
              <a:ext uri="{FF2B5EF4-FFF2-40B4-BE49-F238E27FC236}">
                <a16:creationId xmlns:a16="http://schemas.microsoft.com/office/drawing/2014/main" id="{6EF856B0-4BE8-54F1-FD3D-858052A6EA63}"/>
              </a:ext>
            </a:extLst>
          </p:cNvPr>
          <p:cNvSpPr>
            <a:spLocks noGrp="1" noChangeArrowheads="1"/>
          </p:cNvSpPr>
          <p:nvPr>
            <p:ph type="title"/>
          </p:nvPr>
        </p:nvSpPr>
        <p:spPr/>
        <p:txBody>
          <a:bodyPr/>
          <a:lstStyle/>
          <a:p>
            <a:pPr algn="ctr"/>
            <a:r>
              <a:rPr lang="en-US" altLang="en-US" b="1" dirty="0">
                <a:solidFill>
                  <a:schemeClr val="accent2">
                    <a:lumMod val="75000"/>
                  </a:schemeClr>
                </a:solidFill>
              </a:rPr>
              <a:t>Gibbs Classifier</a:t>
            </a:r>
          </a:p>
        </p:txBody>
      </p:sp>
      <p:sp>
        <p:nvSpPr>
          <p:cNvPr id="134147" name="Rectangle 3">
            <a:extLst>
              <a:ext uri="{FF2B5EF4-FFF2-40B4-BE49-F238E27FC236}">
                <a16:creationId xmlns:a16="http://schemas.microsoft.com/office/drawing/2014/main" id="{1953D89F-DDF9-054F-4CA1-91D2CE0A864A}"/>
              </a:ext>
            </a:extLst>
          </p:cNvPr>
          <p:cNvSpPr>
            <a:spLocks noGrp="1" noChangeArrowheads="1"/>
          </p:cNvSpPr>
          <p:nvPr>
            <p:ph type="body" idx="1"/>
          </p:nvPr>
        </p:nvSpPr>
        <p:spPr>
          <a:xfrm>
            <a:off x="838200" y="1476833"/>
            <a:ext cx="10515600" cy="4351338"/>
          </a:xfrm>
        </p:spPr>
        <p:txBody>
          <a:bodyPr>
            <a:normAutofit lnSpcReduction="10000"/>
          </a:bodyPr>
          <a:lstStyle/>
          <a:p>
            <a:pPr algn="just">
              <a:buFontTx/>
              <a:buNone/>
            </a:pPr>
            <a:r>
              <a:rPr lang="en-US" altLang="en-US" sz="2400" dirty="0"/>
              <a:t>Bayes optimal classifier provides best result, but can be expensive if many hypotheses.</a:t>
            </a:r>
          </a:p>
          <a:p>
            <a:pPr algn="just">
              <a:buFontTx/>
              <a:buNone/>
            </a:pPr>
            <a:r>
              <a:rPr lang="en-US" altLang="en-US" sz="2400" dirty="0"/>
              <a:t>Gibbs algorithm:</a:t>
            </a:r>
          </a:p>
          <a:p>
            <a:pPr algn="just">
              <a:buFontTx/>
              <a:buNone/>
            </a:pPr>
            <a:r>
              <a:rPr lang="en-US" altLang="en-US" sz="2400" dirty="0"/>
              <a:t>1. Choose one hypothesis at random, according to </a:t>
            </a:r>
            <a:r>
              <a:rPr lang="en-US" altLang="en-US" sz="2400" i="1" dirty="0"/>
              <a:t>P(</a:t>
            </a:r>
            <a:r>
              <a:rPr lang="en-US" altLang="en-US" sz="2400" i="1" dirty="0" err="1"/>
              <a:t>h|D</a:t>
            </a:r>
            <a:r>
              <a:rPr lang="en-US" altLang="en-US" sz="2400" i="1" dirty="0"/>
              <a:t>)</a:t>
            </a:r>
            <a:endParaRPr lang="en-US" altLang="en-US" sz="2400" dirty="0"/>
          </a:p>
          <a:p>
            <a:pPr algn="just">
              <a:buFontTx/>
              <a:buNone/>
            </a:pPr>
            <a:r>
              <a:rPr lang="en-US" altLang="en-US" sz="2400" dirty="0"/>
              <a:t>2. Use this to classify new instance</a:t>
            </a:r>
          </a:p>
          <a:p>
            <a:pPr algn="just">
              <a:buFontTx/>
              <a:buNone/>
            </a:pPr>
            <a:r>
              <a:rPr lang="en-US" altLang="en-US" sz="2400" dirty="0"/>
              <a:t>Surprising fact: assume target concepts are drawn at random from </a:t>
            </a:r>
            <a:r>
              <a:rPr lang="en-US" altLang="en-US" sz="2400" i="1" dirty="0"/>
              <a:t>H</a:t>
            </a:r>
            <a:r>
              <a:rPr lang="en-US" altLang="en-US" sz="2400" dirty="0"/>
              <a:t> according to priors on </a:t>
            </a:r>
            <a:r>
              <a:rPr lang="en-US" altLang="en-US" sz="2400" i="1" dirty="0"/>
              <a:t>H</a:t>
            </a:r>
            <a:r>
              <a:rPr lang="en-US" altLang="en-US" sz="2400" dirty="0"/>
              <a:t>.  Then:</a:t>
            </a:r>
          </a:p>
          <a:p>
            <a:pPr lvl="1" algn="just">
              <a:buFontTx/>
              <a:buNone/>
            </a:pPr>
            <a:r>
              <a:rPr lang="en-US" altLang="en-US" i="1" dirty="0"/>
              <a:t>E[</a:t>
            </a:r>
            <a:r>
              <a:rPr lang="en-US" altLang="en-US" i="1" dirty="0" err="1"/>
              <a:t>error</a:t>
            </a:r>
            <a:r>
              <a:rPr lang="en-US" altLang="en-US" i="1" baseline="-25000" dirty="0" err="1"/>
              <a:t>Gibbs</a:t>
            </a:r>
            <a:r>
              <a:rPr lang="en-US" altLang="en-US" i="1" dirty="0"/>
              <a:t>]</a:t>
            </a:r>
            <a:r>
              <a:rPr lang="en-US" altLang="en-US" dirty="0"/>
              <a:t> </a:t>
            </a:r>
            <a:r>
              <a:rPr lang="en-US" altLang="en-US" dirty="0">
                <a:sym typeface="Symbol" pitchFamily="2" charset="2"/>
              </a:rPr>
              <a:t> 2</a:t>
            </a:r>
            <a:r>
              <a:rPr lang="en-US" altLang="en-US" i="1" dirty="0">
                <a:sym typeface="Symbol" pitchFamily="2" charset="2"/>
              </a:rPr>
              <a:t>E[</a:t>
            </a:r>
            <a:r>
              <a:rPr lang="en-US" altLang="en-US" i="1" dirty="0" err="1">
                <a:sym typeface="Symbol" pitchFamily="2" charset="2"/>
              </a:rPr>
              <a:t>error</a:t>
            </a:r>
            <a:r>
              <a:rPr lang="en-US" altLang="en-US" i="1" baseline="-25000" dirty="0" err="1">
                <a:sym typeface="Symbol" pitchFamily="2" charset="2"/>
              </a:rPr>
              <a:t>BayesOptimal</a:t>
            </a:r>
            <a:r>
              <a:rPr lang="en-US" altLang="en-US" i="1" dirty="0">
                <a:sym typeface="Symbol" pitchFamily="2" charset="2"/>
              </a:rPr>
              <a:t>]</a:t>
            </a:r>
            <a:endParaRPr lang="en-US" altLang="en-US" sz="2000" dirty="0">
              <a:sym typeface="Symbol" pitchFamily="2" charset="2"/>
            </a:endParaRPr>
          </a:p>
          <a:p>
            <a:pPr algn="just">
              <a:buFontTx/>
              <a:buNone/>
            </a:pPr>
            <a:r>
              <a:rPr lang="en-US" altLang="en-US" sz="2400" dirty="0">
                <a:sym typeface="Symbol" pitchFamily="2" charset="2"/>
              </a:rPr>
              <a:t>Suppose correct, uniform prior distribution over </a:t>
            </a:r>
            <a:r>
              <a:rPr lang="en-US" altLang="en-US" sz="2400" i="1" dirty="0">
                <a:sym typeface="Symbol" pitchFamily="2" charset="2"/>
              </a:rPr>
              <a:t>H</a:t>
            </a:r>
            <a:r>
              <a:rPr lang="en-US" altLang="en-US" sz="2400" dirty="0">
                <a:sym typeface="Symbol" pitchFamily="2" charset="2"/>
              </a:rPr>
              <a:t>, then</a:t>
            </a:r>
          </a:p>
          <a:p>
            <a:pPr algn="just"/>
            <a:r>
              <a:rPr lang="en-US" altLang="en-US" sz="2400" dirty="0">
                <a:sym typeface="Symbol" pitchFamily="2" charset="2"/>
              </a:rPr>
              <a:t>Pick any hypothesis from VS, with uniform probability</a:t>
            </a:r>
          </a:p>
          <a:p>
            <a:pPr algn="just"/>
            <a:r>
              <a:rPr lang="en-US" altLang="en-US" sz="2400" dirty="0">
                <a:sym typeface="Symbol" pitchFamily="2" charset="2"/>
              </a:rPr>
              <a:t>Its expected error no worse than twice Bayes optimal</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A4D651-41DC-4932-98D0-A5AF11A04EE0}"/>
              </a:ext>
            </a:extLst>
          </p:cNvPr>
          <p:cNvSpPr>
            <a:spLocks noGrp="1"/>
          </p:cNvSpPr>
          <p:nvPr>
            <p:ph type="title"/>
          </p:nvPr>
        </p:nvSpPr>
        <p:spPr>
          <a:xfrm>
            <a:off x="838200" y="365126"/>
            <a:ext cx="10515600" cy="464434"/>
          </a:xfrm>
        </p:spPr>
        <p:txBody>
          <a:bodyPr>
            <a:noAutofit/>
          </a:bodyPr>
          <a:lstStyle/>
          <a:p>
            <a:pPr algn="ctr"/>
            <a:r>
              <a:rPr lang="en-IN" sz="2800" b="1" i="0" u="none" strike="noStrike" baseline="0" dirty="0">
                <a:solidFill>
                  <a:srgbClr val="FF0000"/>
                </a:solidFill>
                <a:latin typeface="Verdana" panose="020B0604030504040204" pitchFamily="34" charset="0"/>
              </a:rPr>
              <a:t>Naive Bayes Classifier:</a:t>
            </a:r>
            <a:endParaRPr lang="en-IN" sz="2800" b="1" dirty="0">
              <a:solidFill>
                <a:srgbClr val="FF0000"/>
              </a:solidFill>
            </a:endParaRPr>
          </a:p>
        </p:txBody>
      </p:sp>
      <p:sp>
        <p:nvSpPr>
          <p:cNvPr id="3" name="Content Placeholder 2">
            <a:extLst>
              <a:ext uri="{FF2B5EF4-FFF2-40B4-BE49-F238E27FC236}">
                <a16:creationId xmlns:a16="http://schemas.microsoft.com/office/drawing/2014/main" id="{DE4926D7-E2F6-4BBC-9912-ED2C1E711CE3}"/>
              </a:ext>
            </a:extLst>
          </p:cNvPr>
          <p:cNvSpPr>
            <a:spLocks noGrp="1"/>
          </p:cNvSpPr>
          <p:nvPr>
            <p:ph idx="1"/>
          </p:nvPr>
        </p:nvSpPr>
        <p:spPr>
          <a:xfrm>
            <a:off x="838200" y="1043200"/>
            <a:ext cx="10515600" cy="4351338"/>
          </a:xfrm>
        </p:spPr>
        <p:txBody>
          <a:bodyPr>
            <a:normAutofit fontScale="92500" lnSpcReduction="10000"/>
          </a:bodyPr>
          <a:lstStyle/>
          <a:p>
            <a:pPr algn="just" rtl="0" fontAlgn="base"/>
            <a:r>
              <a:rPr lang="en-US" b="0" i="0" dirty="0">
                <a:effectLst/>
                <a:latin typeface="Nunito" pitchFamily="2" charset="0"/>
              </a:rPr>
              <a:t>Naive Bayes classifiers are a collection of classification algorithms based on Bayes’ Theorem. It is not a single algorithm but a family of algorithms where all of them share a common principle, i.e. every pair of features being classified is independent of each other. </a:t>
            </a:r>
          </a:p>
          <a:p>
            <a:pPr algn="just" rtl="0" fontAlgn="base"/>
            <a:r>
              <a:rPr lang="en-US" b="0" i="0" dirty="0">
                <a:effectLst/>
                <a:latin typeface="Nunito" pitchFamily="2" charset="0"/>
              </a:rPr>
              <a:t>One of the most simple and effective classification algorithms, the Naïve Bayes classifier aids in the rapid development of machine learning models with rapid prediction capabilities.</a:t>
            </a:r>
          </a:p>
          <a:p>
            <a:pPr algn="just" fontAlgn="base"/>
            <a:r>
              <a:rPr lang="en-US" b="1" i="0" dirty="0">
                <a:effectLst/>
                <a:latin typeface="Nunito" pitchFamily="2" charset="0"/>
              </a:rPr>
              <a:t>Why it is called Naive Bayes?</a:t>
            </a:r>
          </a:p>
          <a:p>
            <a:pPr algn="just" rtl="0" fontAlgn="base"/>
            <a:r>
              <a:rPr lang="en-US" b="0" i="0" dirty="0">
                <a:effectLst/>
                <a:latin typeface="Nunito" pitchFamily="2" charset="0"/>
              </a:rPr>
              <a:t>The “Naive” part of the name indicates the simplifying assumption made by the Naïve Bayes classifier. The classifier assumes that the features used to describe an observation are conditionally independent, given the class label.</a:t>
            </a:r>
          </a:p>
          <a:p>
            <a:pPr algn="just" rtl="0" fontAlgn="base"/>
            <a:endParaRPr lang="en-US" b="0" i="0" dirty="0">
              <a:effectLst/>
              <a:latin typeface="Nunito" pitchFamily="2" charset="0"/>
            </a:endParaRPr>
          </a:p>
          <a:p>
            <a:pPr algn="just"/>
            <a:endParaRPr lang="en-IN" dirty="0"/>
          </a:p>
        </p:txBody>
      </p:sp>
    </p:spTree>
    <p:extLst>
      <p:ext uri="{BB962C8B-B14F-4D97-AF65-F5344CB8AC3E}">
        <p14:creationId xmlns:p14="http://schemas.microsoft.com/office/powerpoint/2010/main" val="109977476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656C6CC-5E75-4D09-A2DB-AA802D19A0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3271" y="1197204"/>
            <a:ext cx="10521233" cy="5392132"/>
          </a:xfrm>
          <a:prstGeom prst="rect">
            <a:avLst/>
          </a:prstGeom>
        </p:spPr>
      </p:pic>
      <p:graphicFrame>
        <p:nvGraphicFramePr>
          <p:cNvPr id="4" name="Table 3">
            <a:extLst>
              <a:ext uri="{FF2B5EF4-FFF2-40B4-BE49-F238E27FC236}">
                <a16:creationId xmlns:a16="http://schemas.microsoft.com/office/drawing/2014/main" id="{E5951F51-420A-427C-843C-9B542FE8CFC8}"/>
              </a:ext>
            </a:extLst>
          </p:cNvPr>
          <p:cNvGraphicFramePr>
            <a:graphicFrameLocks noGrp="1"/>
          </p:cNvGraphicFramePr>
          <p:nvPr>
            <p:extLst>
              <p:ext uri="{D42A27DB-BD31-4B8C-83A1-F6EECF244321}">
                <p14:modId xmlns:p14="http://schemas.microsoft.com/office/powerpoint/2010/main" val="3442930040"/>
              </p:ext>
            </p:extLst>
          </p:nvPr>
        </p:nvGraphicFramePr>
        <p:xfrm>
          <a:off x="6922418" y="3464349"/>
          <a:ext cx="2259290" cy="1088796"/>
        </p:xfrm>
        <a:graphic>
          <a:graphicData uri="http://schemas.openxmlformats.org/drawingml/2006/table">
            <a:tbl>
              <a:tblPr firstRow="1" bandRow="1">
                <a:tableStyleId>{073A0DAA-6AF3-43AB-8588-CEC1D06C72B9}</a:tableStyleId>
              </a:tblPr>
              <a:tblGrid>
                <a:gridCol w="746948">
                  <a:extLst>
                    <a:ext uri="{9D8B030D-6E8A-4147-A177-3AD203B41FA5}">
                      <a16:colId xmlns:a16="http://schemas.microsoft.com/office/drawing/2014/main" val="2680765706"/>
                    </a:ext>
                  </a:extLst>
                </a:gridCol>
                <a:gridCol w="759245">
                  <a:extLst>
                    <a:ext uri="{9D8B030D-6E8A-4147-A177-3AD203B41FA5}">
                      <a16:colId xmlns:a16="http://schemas.microsoft.com/office/drawing/2014/main" val="4012932582"/>
                    </a:ext>
                  </a:extLst>
                </a:gridCol>
                <a:gridCol w="753097">
                  <a:extLst>
                    <a:ext uri="{9D8B030D-6E8A-4147-A177-3AD203B41FA5}">
                      <a16:colId xmlns:a16="http://schemas.microsoft.com/office/drawing/2014/main" val="3816918819"/>
                    </a:ext>
                  </a:extLst>
                </a:gridCol>
              </a:tblGrid>
              <a:tr h="362932">
                <a:tc>
                  <a:txBody>
                    <a:bodyPr/>
                    <a:lstStyle/>
                    <a:p>
                      <a:r>
                        <a:rPr lang="en-IN" sz="1200" b="1" dirty="0"/>
                        <a:t>Type</a:t>
                      </a:r>
                    </a:p>
                  </a:txBody>
                  <a:tcPr/>
                </a:tc>
                <a:tc>
                  <a:txBody>
                    <a:bodyPr/>
                    <a:lstStyle/>
                    <a:p>
                      <a:r>
                        <a:rPr lang="en-IN" sz="1200" b="1" dirty="0"/>
                        <a:t>Yes</a:t>
                      </a:r>
                    </a:p>
                  </a:txBody>
                  <a:tcPr/>
                </a:tc>
                <a:tc>
                  <a:txBody>
                    <a:bodyPr/>
                    <a:lstStyle/>
                    <a:p>
                      <a:r>
                        <a:rPr lang="en-IN" sz="1200" b="1" dirty="0"/>
                        <a:t>No</a:t>
                      </a:r>
                    </a:p>
                  </a:txBody>
                  <a:tcPr/>
                </a:tc>
                <a:extLst>
                  <a:ext uri="{0D108BD9-81ED-4DB2-BD59-A6C34878D82A}">
                    <a16:rowId xmlns:a16="http://schemas.microsoft.com/office/drawing/2014/main" val="727594637"/>
                  </a:ext>
                </a:extLst>
              </a:tr>
              <a:tr h="362932">
                <a:tc>
                  <a:txBody>
                    <a:bodyPr/>
                    <a:lstStyle/>
                    <a:p>
                      <a:r>
                        <a:rPr lang="en-IN" sz="1200" b="1" dirty="0"/>
                        <a:t>Sports</a:t>
                      </a:r>
                    </a:p>
                  </a:txBody>
                  <a:tcPr/>
                </a:tc>
                <a:tc>
                  <a:txBody>
                    <a:bodyPr/>
                    <a:lstStyle/>
                    <a:p>
                      <a:r>
                        <a:rPr lang="en-IN" sz="1200" b="1" dirty="0"/>
                        <a:t>4/6</a:t>
                      </a:r>
                    </a:p>
                  </a:txBody>
                  <a:tcPr/>
                </a:tc>
                <a:tc>
                  <a:txBody>
                    <a:bodyPr/>
                    <a:lstStyle/>
                    <a:p>
                      <a:r>
                        <a:rPr lang="en-IN" sz="1200" b="1" dirty="0"/>
                        <a:t>2/6</a:t>
                      </a:r>
                    </a:p>
                  </a:txBody>
                  <a:tcPr/>
                </a:tc>
                <a:extLst>
                  <a:ext uri="{0D108BD9-81ED-4DB2-BD59-A6C34878D82A}">
                    <a16:rowId xmlns:a16="http://schemas.microsoft.com/office/drawing/2014/main" val="3962633374"/>
                  </a:ext>
                </a:extLst>
              </a:tr>
              <a:tr h="362932">
                <a:tc>
                  <a:txBody>
                    <a:bodyPr/>
                    <a:lstStyle/>
                    <a:p>
                      <a:r>
                        <a:rPr lang="en-IN" sz="1200" b="1" dirty="0"/>
                        <a:t>SUV</a:t>
                      </a:r>
                    </a:p>
                  </a:txBody>
                  <a:tcPr/>
                </a:tc>
                <a:tc>
                  <a:txBody>
                    <a:bodyPr/>
                    <a:lstStyle/>
                    <a:p>
                      <a:r>
                        <a:rPr lang="en-IN" sz="1200" b="1" dirty="0"/>
                        <a:t>1/4</a:t>
                      </a:r>
                    </a:p>
                  </a:txBody>
                  <a:tcPr/>
                </a:tc>
                <a:tc>
                  <a:txBody>
                    <a:bodyPr/>
                    <a:lstStyle/>
                    <a:p>
                      <a:r>
                        <a:rPr lang="en-IN" sz="1200" b="1" dirty="0"/>
                        <a:t>3/4</a:t>
                      </a:r>
                    </a:p>
                  </a:txBody>
                  <a:tcPr/>
                </a:tc>
                <a:extLst>
                  <a:ext uri="{0D108BD9-81ED-4DB2-BD59-A6C34878D82A}">
                    <a16:rowId xmlns:a16="http://schemas.microsoft.com/office/drawing/2014/main" val="4031080328"/>
                  </a:ext>
                </a:extLst>
              </a:tr>
            </a:tbl>
          </a:graphicData>
        </a:graphic>
      </p:graphicFrame>
      <p:sp>
        <p:nvSpPr>
          <p:cNvPr id="5" name="TextBox 4">
            <a:extLst>
              <a:ext uri="{FF2B5EF4-FFF2-40B4-BE49-F238E27FC236}">
                <a16:creationId xmlns:a16="http://schemas.microsoft.com/office/drawing/2014/main" id="{EEB28A27-C5E6-4B1E-948A-3BB93410B5E7}"/>
              </a:ext>
            </a:extLst>
          </p:cNvPr>
          <p:cNvSpPr txBox="1"/>
          <p:nvPr/>
        </p:nvSpPr>
        <p:spPr>
          <a:xfrm>
            <a:off x="3966039" y="5017242"/>
            <a:ext cx="4675695" cy="369332"/>
          </a:xfrm>
          <a:prstGeom prst="rect">
            <a:avLst/>
          </a:prstGeom>
          <a:noFill/>
        </p:spPr>
        <p:txBody>
          <a:bodyPr wrap="square" rtlCol="0">
            <a:spAutoFit/>
          </a:bodyPr>
          <a:lstStyle/>
          <a:p>
            <a:r>
              <a:rPr lang="en-IN" dirty="0"/>
              <a:t>0.5* (3/5)* (1/4)* (2/5)= 0.03</a:t>
            </a:r>
          </a:p>
        </p:txBody>
      </p:sp>
      <p:sp>
        <p:nvSpPr>
          <p:cNvPr id="6" name="TextBox 5">
            <a:extLst>
              <a:ext uri="{FF2B5EF4-FFF2-40B4-BE49-F238E27FC236}">
                <a16:creationId xmlns:a16="http://schemas.microsoft.com/office/drawing/2014/main" id="{E4F15DB6-5AD8-4179-8173-D54F250B0F95}"/>
              </a:ext>
            </a:extLst>
          </p:cNvPr>
          <p:cNvSpPr txBox="1"/>
          <p:nvPr/>
        </p:nvSpPr>
        <p:spPr>
          <a:xfrm>
            <a:off x="3308808" y="6080288"/>
            <a:ext cx="4675695" cy="369332"/>
          </a:xfrm>
          <a:prstGeom prst="rect">
            <a:avLst/>
          </a:prstGeom>
          <a:noFill/>
        </p:spPr>
        <p:txBody>
          <a:bodyPr wrap="square" rtlCol="0">
            <a:spAutoFit/>
          </a:bodyPr>
          <a:lstStyle/>
          <a:p>
            <a:r>
              <a:rPr lang="en-IN" dirty="0"/>
              <a:t>0.5* (2/5)* (3/4)* (3/5)= 0.09</a:t>
            </a:r>
          </a:p>
        </p:txBody>
      </p:sp>
      <p:sp>
        <p:nvSpPr>
          <p:cNvPr id="7" name="Title 1">
            <a:extLst>
              <a:ext uri="{FF2B5EF4-FFF2-40B4-BE49-F238E27FC236}">
                <a16:creationId xmlns:a16="http://schemas.microsoft.com/office/drawing/2014/main" id="{007D9995-BE7C-40E7-A5E6-E19430DFCEE9}"/>
              </a:ext>
            </a:extLst>
          </p:cNvPr>
          <p:cNvSpPr txBox="1">
            <a:spLocks/>
          </p:cNvSpPr>
          <p:nvPr/>
        </p:nvSpPr>
        <p:spPr>
          <a:xfrm>
            <a:off x="838200" y="365125"/>
            <a:ext cx="10515600" cy="85093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b="1">
                <a:solidFill>
                  <a:srgbClr val="FF0000"/>
                </a:solidFill>
              </a:rPr>
              <a:t>Example:</a:t>
            </a:r>
            <a:endParaRPr lang="en-IN" b="1" dirty="0">
              <a:solidFill>
                <a:srgbClr val="FF0000"/>
              </a:solidFill>
            </a:endParaRPr>
          </a:p>
        </p:txBody>
      </p:sp>
    </p:spTree>
    <p:extLst>
      <p:ext uri="{BB962C8B-B14F-4D97-AF65-F5344CB8AC3E}">
        <p14:creationId xmlns:p14="http://schemas.microsoft.com/office/powerpoint/2010/main" val="320524859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93FE42-DA81-4848-B406-08D196774238}"/>
              </a:ext>
            </a:extLst>
          </p:cNvPr>
          <p:cNvSpPr>
            <a:spLocks noGrp="1"/>
          </p:cNvSpPr>
          <p:nvPr>
            <p:ph type="title"/>
          </p:nvPr>
        </p:nvSpPr>
        <p:spPr/>
        <p:txBody>
          <a:bodyPr/>
          <a:lstStyle/>
          <a:p>
            <a:pPr algn="ctr"/>
            <a:r>
              <a:rPr lang="en-IN" b="1" dirty="0">
                <a:solidFill>
                  <a:srgbClr val="FF0000"/>
                </a:solidFill>
              </a:rPr>
              <a:t>EM Algorithm:</a:t>
            </a:r>
          </a:p>
        </p:txBody>
      </p:sp>
      <p:sp>
        <p:nvSpPr>
          <p:cNvPr id="3" name="Content Placeholder 2">
            <a:extLst>
              <a:ext uri="{FF2B5EF4-FFF2-40B4-BE49-F238E27FC236}">
                <a16:creationId xmlns:a16="http://schemas.microsoft.com/office/drawing/2014/main" id="{35587D9F-29F7-4E90-8493-763D50DD277E}"/>
              </a:ext>
            </a:extLst>
          </p:cNvPr>
          <p:cNvSpPr>
            <a:spLocks noGrp="1"/>
          </p:cNvSpPr>
          <p:nvPr>
            <p:ph idx="1"/>
          </p:nvPr>
        </p:nvSpPr>
        <p:spPr>
          <a:xfrm>
            <a:off x="838200" y="1514540"/>
            <a:ext cx="10515600" cy="4351338"/>
          </a:xfrm>
        </p:spPr>
        <p:txBody>
          <a:bodyPr>
            <a:normAutofit fontScale="85000" lnSpcReduction="10000"/>
          </a:bodyPr>
          <a:lstStyle/>
          <a:p>
            <a:pPr algn="just" fontAlgn="base"/>
            <a:r>
              <a:rPr lang="en-US" b="0" i="0" dirty="0">
                <a:effectLst/>
                <a:latin typeface="Nunito" pitchFamily="2" charset="0"/>
              </a:rPr>
              <a:t>The Expectation-Maximization (EM) algorithm is an iterative optimization method that combines different </a:t>
            </a:r>
            <a:r>
              <a:rPr lang="en-US" b="0" i="0" u="sng" dirty="0">
                <a:effectLst/>
                <a:latin typeface="Nunito" pitchFamily="2" charset="0"/>
                <a:hlinkClick r:id="rId2">
                  <a:extLst>
                    <a:ext uri="{A12FA001-AC4F-418D-AE19-62706E023703}">
                      <ahyp:hlinkClr xmlns:ahyp="http://schemas.microsoft.com/office/drawing/2018/hyperlinkcolor" val="tx"/>
                    </a:ext>
                  </a:extLst>
                </a:hlinkClick>
              </a:rPr>
              <a:t>unsupervised</a:t>
            </a:r>
            <a:r>
              <a:rPr lang="en-US" b="0" i="0" dirty="0">
                <a:effectLst/>
                <a:latin typeface="Nunito" pitchFamily="2" charset="0"/>
              </a:rPr>
              <a:t> </a:t>
            </a:r>
            <a:r>
              <a:rPr lang="en-US" b="0" i="0" u="sng" dirty="0">
                <a:effectLst/>
                <a:latin typeface="Nunito" pitchFamily="2" charset="0"/>
                <a:hlinkClick r:id="rId3">
                  <a:extLst>
                    <a:ext uri="{A12FA001-AC4F-418D-AE19-62706E023703}">
                      <ahyp:hlinkClr xmlns:ahyp="http://schemas.microsoft.com/office/drawing/2018/hyperlinkcolor" val="tx"/>
                    </a:ext>
                  </a:extLst>
                </a:hlinkClick>
              </a:rPr>
              <a:t>machine learning</a:t>
            </a:r>
            <a:r>
              <a:rPr lang="en-US" b="0" i="0" dirty="0">
                <a:effectLst/>
                <a:latin typeface="Nunito" pitchFamily="2" charset="0"/>
              </a:rPr>
              <a:t> algorithms to find maximum likelihood or maximum posterior estimates of parameters in statistical models that involve unobserved latent variables. The EM algorithm is commonly used for latent variable models and can handle missing data. It consists of an estimation step (E-step) and a maximization step (M-step), forming an iterative process to improve model fit.</a:t>
            </a:r>
          </a:p>
          <a:p>
            <a:pPr algn="just" fontAlgn="base">
              <a:buFont typeface="Arial" panose="020B0604020202020204" pitchFamily="34" charset="0"/>
              <a:buChar char="•"/>
            </a:pPr>
            <a:r>
              <a:rPr lang="en-US" b="0" i="0" dirty="0">
                <a:effectLst/>
                <a:latin typeface="Nunito" pitchFamily="2" charset="0"/>
              </a:rPr>
              <a:t>In the E step, the algorithm computes the latent variables i.e. expectation of the log-likelihood using the current parameter estimates. </a:t>
            </a:r>
          </a:p>
          <a:p>
            <a:pPr algn="just" fontAlgn="base">
              <a:buFont typeface="Arial" panose="020B0604020202020204" pitchFamily="34" charset="0"/>
              <a:buChar char="•"/>
            </a:pPr>
            <a:r>
              <a:rPr lang="en-US" b="0" i="0" dirty="0">
                <a:effectLst/>
                <a:latin typeface="Nunito" pitchFamily="2" charset="0"/>
              </a:rPr>
              <a:t>In the M step, the algorithm determines the parameters that maximize the expected log-likelihood obtained in the E step, and corresponding model parameters are updated based on the estimated latent variables. </a:t>
            </a:r>
          </a:p>
          <a:p>
            <a:pPr algn="just"/>
            <a:endParaRPr lang="en-IN" dirty="0"/>
          </a:p>
        </p:txBody>
      </p:sp>
    </p:spTree>
    <p:extLst>
      <p:ext uri="{BB962C8B-B14F-4D97-AF65-F5344CB8AC3E}">
        <p14:creationId xmlns:p14="http://schemas.microsoft.com/office/powerpoint/2010/main" val="175530954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Expectation-Maximization in EM Algorithm-Geeksforgeeks">
            <a:extLst>
              <a:ext uri="{FF2B5EF4-FFF2-40B4-BE49-F238E27FC236}">
                <a16:creationId xmlns:a16="http://schemas.microsoft.com/office/drawing/2014/main" id="{8CFA0F91-6593-421F-B736-E1FDD3F32AC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9073" y="584462"/>
            <a:ext cx="4591050" cy="274329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2C7A442-9535-4A8D-98EC-C6D283EBE3D8}"/>
              </a:ext>
            </a:extLst>
          </p:cNvPr>
          <p:cNvSpPr txBox="1"/>
          <p:nvPr/>
        </p:nvSpPr>
        <p:spPr>
          <a:xfrm>
            <a:off x="1385740" y="3530241"/>
            <a:ext cx="9568206" cy="3046988"/>
          </a:xfrm>
          <a:prstGeom prst="rect">
            <a:avLst/>
          </a:prstGeom>
          <a:noFill/>
        </p:spPr>
        <p:txBody>
          <a:bodyPr wrap="square">
            <a:spAutoFit/>
          </a:bodyPr>
          <a:lstStyle/>
          <a:p>
            <a:pPr algn="just" fontAlgn="base"/>
            <a:r>
              <a:rPr lang="en-US" sz="2400" b="0" i="0" dirty="0">
                <a:effectLst/>
                <a:latin typeface="Nunito" pitchFamily="2" charset="0"/>
              </a:rPr>
              <a:t>By iteratively repeating these steps, the EM algorithm seeks to maximize the likelihood of the observed data. It is commonly used for unsupervised learning tasks, such as clustering, where latent variables are inferred and has applications in various fields, including machine learning, computer vision, and natural language processing.</a:t>
            </a:r>
          </a:p>
          <a:p>
            <a:pPr algn="just"/>
            <a:br>
              <a:rPr lang="en-US" sz="2400" dirty="0"/>
            </a:br>
            <a:endParaRPr lang="en-IN" sz="2400" dirty="0"/>
          </a:p>
        </p:txBody>
      </p:sp>
    </p:spTree>
    <p:extLst>
      <p:ext uri="{BB962C8B-B14F-4D97-AF65-F5344CB8AC3E}">
        <p14:creationId xmlns:p14="http://schemas.microsoft.com/office/powerpoint/2010/main" val="282218711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D3F97C2-8FE3-4DA4-85B2-08B43D26629D}"/>
              </a:ext>
            </a:extLst>
          </p:cNvPr>
          <p:cNvSpPr txBox="1"/>
          <p:nvPr/>
        </p:nvSpPr>
        <p:spPr>
          <a:xfrm>
            <a:off x="131975" y="394692"/>
            <a:ext cx="11717518" cy="6463308"/>
          </a:xfrm>
          <a:prstGeom prst="rect">
            <a:avLst/>
          </a:prstGeom>
          <a:noFill/>
        </p:spPr>
        <p:txBody>
          <a:bodyPr wrap="square">
            <a:spAutoFit/>
          </a:bodyPr>
          <a:lstStyle/>
          <a:p>
            <a:pPr algn="just" fontAlgn="base">
              <a:buFont typeface="Arial" panose="020B0604020202020204" pitchFamily="34" charset="0"/>
              <a:buChar char="•"/>
            </a:pPr>
            <a:r>
              <a:rPr lang="en-US" b="1" i="0" dirty="0">
                <a:effectLst/>
                <a:latin typeface="Nunito" pitchFamily="2" charset="0"/>
              </a:rPr>
              <a:t>Latent Variables:</a:t>
            </a:r>
            <a:r>
              <a:rPr lang="en-US" b="0" i="0" dirty="0">
                <a:effectLst/>
                <a:latin typeface="Nunito" pitchFamily="2" charset="0"/>
              </a:rPr>
              <a:t> Latent variables are unobserved variables in statistical models that can only be inferred indirectly through their effects on observable variables. They cannot be directly measured but can be detected by their impact on the observable variables.</a:t>
            </a:r>
          </a:p>
          <a:p>
            <a:pPr algn="just" fontAlgn="base">
              <a:buFont typeface="Arial" panose="020B0604020202020204" pitchFamily="34" charset="0"/>
              <a:buChar char="•"/>
            </a:pPr>
            <a:r>
              <a:rPr lang="en-US" b="1" i="0" dirty="0">
                <a:effectLst/>
                <a:latin typeface="Nunito" pitchFamily="2" charset="0"/>
              </a:rPr>
              <a:t>Likelihood:</a:t>
            </a:r>
            <a:r>
              <a:rPr lang="en-US" b="0" i="0" dirty="0">
                <a:effectLst/>
                <a:latin typeface="Nunito" pitchFamily="2" charset="0"/>
              </a:rPr>
              <a:t> It is the probability of observing the given data given the parameters of the model. In the EM algorithm, the goal is to find the parameters that maximize the likelihood.</a:t>
            </a:r>
          </a:p>
          <a:p>
            <a:pPr algn="just" fontAlgn="base">
              <a:buFont typeface="Arial" panose="020B0604020202020204" pitchFamily="34" charset="0"/>
              <a:buChar char="•"/>
            </a:pPr>
            <a:r>
              <a:rPr lang="en-US" b="1" i="0" dirty="0">
                <a:effectLst/>
                <a:latin typeface="Nunito" pitchFamily="2" charset="0"/>
              </a:rPr>
              <a:t>Log-Likelihood:</a:t>
            </a:r>
            <a:r>
              <a:rPr lang="en-US" b="0" i="0" dirty="0">
                <a:effectLst/>
                <a:latin typeface="Nunito" pitchFamily="2" charset="0"/>
              </a:rPr>
              <a:t> It is the logarithm of the likelihood function, which measures the goodness of fit between the observed data and the model. EM algorithm seeks to maximize the log-likelihood.</a:t>
            </a:r>
          </a:p>
          <a:p>
            <a:pPr algn="just" fontAlgn="base">
              <a:buFont typeface="Arial" panose="020B0604020202020204" pitchFamily="34" charset="0"/>
              <a:buChar char="•"/>
            </a:pPr>
            <a:r>
              <a:rPr lang="en-US" b="1" i="0" dirty="0">
                <a:effectLst/>
                <a:latin typeface="Nunito" pitchFamily="2" charset="0"/>
              </a:rPr>
              <a:t>Maximum Likelihood Estimation (MLE)</a:t>
            </a:r>
            <a:r>
              <a:rPr lang="en-US" b="0" i="0" dirty="0">
                <a:effectLst/>
                <a:latin typeface="Nunito" pitchFamily="2" charset="0"/>
              </a:rPr>
              <a:t>: MLE is a method to estimate the parameters of a statistical model by finding the parameter values that maximize the likelihood function, which measures how well the model explains the observed data.</a:t>
            </a:r>
          </a:p>
          <a:p>
            <a:pPr algn="just" fontAlgn="base">
              <a:buFont typeface="Arial" panose="020B0604020202020204" pitchFamily="34" charset="0"/>
              <a:buChar char="•"/>
            </a:pPr>
            <a:r>
              <a:rPr lang="en-US" b="1" i="0" dirty="0">
                <a:effectLst/>
                <a:latin typeface="Nunito" pitchFamily="2" charset="0"/>
              </a:rPr>
              <a:t>Posterior Probability</a:t>
            </a:r>
            <a:r>
              <a:rPr lang="en-US" b="0" i="0" dirty="0">
                <a:effectLst/>
                <a:latin typeface="Nunito" pitchFamily="2" charset="0"/>
              </a:rPr>
              <a:t>: In the context of Bayesian inference, the EM algorithm can be extended to estimate the maximum a posteriori (MAP) estimates, where the posterior probability of the parameters is calculated based on the prior distribution and the likelihood function.</a:t>
            </a:r>
          </a:p>
          <a:p>
            <a:pPr algn="just" fontAlgn="base">
              <a:buFont typeface="Arial" panose="020B0604020202020204" pitchFamily="34" charset="0"/>
              <a:buChar char="•"/>
            </a:pPr>
            <a:r>
              <a:rPr lang="en-US" b="1" i="0" dirty="0">
                <a:effectLst/>
                <a:latin typeface="Nunito" pitchFamily="2" charset="0"/>
              </a:rPr>
              <a:t>Expectation (E) Step</a:t>
            </a:r>
            <a:r>
              <a:rPr lang="en-US" b="0" i="0" dirty="0">
                <a:effectLst/>
                <a:latin typeface="Nunito" pitchFamily="2" charset="0"/>
              </a:rPr>
              <a:t>: The E-step of the EM algorithm computes the expected value or posterior probability of the latent variables given the observed data and current parameter estimates. It involves calculating the probabilities of each latent variable for each data point.</a:t>
            </a:r>
          </a:p>
          <a:p>
            <a:pPr algn="just" fontAlgn="base">
              <a:buFont typeface="Arial" panose="020B0604020202020204" pitchFamily="34" charset="0"/>
              <a:buChar char="•"/>
            </a:pPr>
            <a:r>
              <a:rPr lang="en-US" b="1" i="0" dirty="0">
                <a:effectLst/>
                <a:latin typeface="Nunito" pitchFamily="2" charset="0"/>
              </a:rPr>
              <a:t>Maximization (M) Step</a:t>
            </a:r>
            <a:r>
              <a:rPr lang="en-US" b="0" i="0" dirty="0">
                <a:effectLst/>
                <a:latin typeface="Nunito" pitchFamily="2" charset="0"/>
              </a:rPr>
              <a:t>: The M-step of the EM algorithm updates the parameter estimates by maximizing the expected log-likelihood obtained from the E-step. It involves finding the parameter values that optimize the likelihood function, typically through numerical optimization methods.</a:t>
            </a:r>
          </a:p>
          <a:p>
            <a:pPr algn="just" fontAlgn="base">
              <a:buFont typeface="Arial" panose="020B0604020202020204" pitchFamily="34" charset="0"/>
              <a:buChar char="•"/>
            </a:pPr>
            <a:r>
              <a:rPr lang="en-US" b="1" i="0" dirty="0">
                <a:effectLst/>
                <a:latin typeface="Nunito" pitchFamily="2" charset="0"/>
              </a:rPr>
              <a:t>Convergence: </a:t>
            </a:r>
            <a:r>
              <a:rPr lang="en-US" b="0" i="0" dirty="0">
                <a:effectLst/>
                <a:latin typeface="Nunito" pitchFamily="2" charset="0"/>
              </a:rPr>
              <a:t>Convergence refers to the condition when the EM algorithm has reached a stable solution. It is typically determined by checking if the change in the log-likelihood or the parameter estimates falls below a predefined threshold.</a:t>
            </a:r>
          </a:p>
          <a:p>
            <a:pPr algn="just" fontAlgn="base">
              <a:buFont typeface="Arial" panose="020B0604020202020204" pitchFamily="34" charset="0"/>
              <a:buChar char="•"/>
            </a:pPr>
            <a:endParaRPr lang="en-US" b="0" i="0" dirty="0">
              <a:effectLst/>
              <a:latin typeface="Nunito" pitchFamily="2" charset="0"/>
            </a:endParaRPr>
          </a:p>
        </p:txBody>
      </p:sp>
    </p:spTree>
    <p:extLst>
      <p:ext uri="{BB962C8B-B14F-4D97-AF65-F5344CB8AC3E}">
        <p14:creationId xmlns:p14="http://schemas.microsoft.com/office/powerpoint/2010/main" val="190085796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5231E-DE87-4C04-9A57-EC21F0AB3998}"/>
              </a:ext>
            </a:extLst>
          </p:cNvPr>
          <p:cNvSpPr>
            <a:spLocks noGrp="1"/>
          </p:cNvSpPr>
          <p:nvPr>
            <p:ph type="title"/>
          </p:nvPr>
        </p:nvSpPr>
        <p:spPr>
          <a:xfrm>
            <a:off x="838200" y="365126"/>
            <a:ext cx="10515600" cy="700104"/>
          </a:xfrm>
        </p:spPr>
        <p:txBody>
          <a:bodyPr>
            <a:normAutofit fontScale="90000"/>
          </a:bodyPr>
          <a:lstStyle/>
          <a:p>
            <a:pPr algn="ctr"/>
            <a:r>
              <a:rPr lang="en-US" sz="2400" b="1" i="0" dirty="0">
                <a:solidFill>
                  <a:srgbClr val="FF0000"/>
                </a:solidFill>
                <a:effectLst/>
                <a:latin typeface="Nunito" pitchFamily="2" charset="0"/>
              </a:rPr>
              <a:t>How Expectation-Maximization (EM)  Algorithm Works:</a:t>
            </a:r>
            <a:br>
              <a:rPr lang="en-US" sz="2400" b="1" i="0" dirty="0">
                <a:solidFill>
                  <a:srgbClr val="FF0000"/>
                </a:solidFill>
                <a:effectLst/>
                <a:latin typeface="Nunito" pitchFamily="2" charset="0"/>
              </a:rPr>
            </a:br>
            <a:endParaRPr lang="en-IN" sz="2400" dirty="0">
              <a:solidFill>
                <a:srgbClr val="FF0000"/>
              </a:solidFill>
            </a:endParaRPr>
          </a:p>
        </p:txBody>
      </p:sp>
      <p:pic>
        <p:nvPicPr>
          <p:cNvPr id="3074" name="Picture 2" descr="EM Algorithm Flow chart-Geeksforgeeks">
            <a:extLst>
              <a:ext uri="{FF2B5EF4-FFF2-40B4-BE49-F238E27FC236}">
                <a16:creationId xmlns:a16="http://schemas.microsoft.com/office/drawing/2014/main" id="{D6ED1A94-752C-485D-9E65-3E63F95AD51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927288" y="1125538"/>
            <a:ext cx="6337424" cy="43513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52574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8" name="Rectangle 5">
            <a:extLst>
              <a:ext uri="{FF2B5EF4-FFF2-40B4-BE49-F238E27FC236}">
                <a16:creationId xmlns:a16="http://schemas.microsoft.com/office/drawing/2014/main" id="{1CBE8668-1D39-46B9-8CFC-B1BE63189CE5}"/>
              </a:ext>
            </a:extLst>
          </p:cNvPr>
          <p:cNvSpPr>
            <a:spLocks noChangeArrowheads="1"/>
          </p:cNvSpPr>
          <p:nvPr/>
        </p:nvSpPr>
        <p:spPr bwMode="auto">
          <a:xfrm>
            <a:off x="3200401" y="609601"/>
            <a:ext cx="42995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IN" altLang="en-US" sz="2400" b="1" dirty="0">
                <a:solidFill>
                  <a:srgbClr val="7030A0"/>
                </a:solidFill>
              </a:rPr>
              <a:t>Maximum Likelihood Estimation</a:t>
            </a:r>
            <a:endParaRPr lang="en-IN" altLang="en-US" sz="2400" dirty="0">
              <a:solidFill>
                <a:srgbClr val="7030A0"/>
              </a:solidFill>
            </a:endParaRPr>
          </a:p>
        </p:txBody>
      </p:sp>
      <p:sp>
        <p:nvSpPr>
          <p:cNvPr id="6149" name="Rectangle 6">
            <a:extLst>
              <a:ext uri="{FF2B5EF4-FFF2-40B4-BE49-F238E27FC236}">
                <a16:creationId xmlns:a16="http://schemas.microsoft.com/office/drawing/2014/main" id="{6C796725-2A5D-4B54-BE53-F8ACBBD15ED5}"/>
              </a:ext>
            </a:extLst>
          </p:cNvPr>
          <p:cNvSpPr>
            <a:spLocks noChangeArrowheads="1"/>
          </p:cNvSpPr>
          <p:nvPr/>
        </p:nvSpPr>
        <p:spPr bwMode="auto">
          <a:xfrm>
            <a:off x="1828800" y="1295401"/>
            <a:ext cx="8153400" cy="52629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a:buFont typeface="Wingdings" panose="05000000000000000000" pitchFamily="2" charset="2"/>
              <a:buChar char="v"/>
            </a:pPr>
            <a:r>
              <a:rPr lang="en-IN" altLang="en-US" sz="2400" dirty="0"/>
              <a:t>In statistics, maximum likelihood estimation is the method of estimating the parameters of a probability distribution by maximizing the likelihood function in order to make the observed data most probable for the statistical model.</a:t>
            </a:r>
          </a:p>
          <a:p>
            <a:pPr algn="just">
              <a:buFont typeface="Wingdings" panose="05000000000000000000" pitchFamily="2" charset="2"/>
              <a:buChar char="v"/>
            </a:pPr>
            <a:r>
              <a:rPr lang="en-IN" altLang="en-US" sz="2400" dirty="0"/>
              <a:t>But there lies a limitation with Maximum Likelihood, it assumes that the data is complete, fully observed, etc.</a:t>
            </a:r>
          </a:p>
          <a:p>
            <a:pPr algn="just">
              <a:buFont typeface="Wingdings" panose="05000000000000000000" pitchFamily="2" charset="2"/>
              <a:buChar char="v"/>
            </a:pPr>
            <a:endParaRPr lang="en-IN" altLang="en-US" sz="2400" dirty="0"/>
          </a:p>
          <a:p>
            <a:pPr algn="just">
              <a:buFont typeface="Wingdings" panose="05000000000000000000" pitchFamily="2" charset="2"/>
              <a:buChar char="v"/>
            </a:pPr>
            <a:r>
              <a:rPr lang="en-IN" altLang="en-US" sz="2400" dirty="0"/>
              <a:t> It does not really mandate that the model will have access to all the data.</a:t>
            </a:r>
          </a:p>
          <a:p>
            <a:pPr algn="just">
              <a:buFont typeface="Wingdings" panose="05000000000000000000" pitchFamily="2" charset="2"/>
              <a:buChar char="v"/>
            </a:pPr>
            <a:endParaRPr lang="en-IN" altLang="en-US" sz="2400" dirty="0"/>
          </a:p>
          <a:p>
            <a:pPr algn="just">
              <a:buFont typeface="Wingdings" panose="05000000000000000000" pitchFamily="2" charset="2"/>
              <a:buChar char="v"/>
            </a:pPr>
            <a:r>
              <a:rPr lang="en-IN" altLang="en-US" sz="2400" dirty="0"/>
              <a:t>Instead, it assumes that all the variables relevant to the model are already present.</a:t>
            </a:r>
          </a:p>
          <a:p>
            <a:pPr algn="just">
              <a:buFont typeface="Wingdings" panose="05000000000000000000" pitchFamily="2" charset="2"/>
              <a:buChar char="v"/>
            </a:pPr>
            <a:r>
              <a:rPr lang="en-IN" altLang="en-US" sz="2400" dirty="0"/>
              <a:t>The goal of </a:t>
            </a:r>
            <a:r>
              <a:rPr lang="en-IN" altLang="en-US" sz="2400" b="1" dirty="0">
                <a:solidFill>
                  <a:srgbClr val="7030A0"/>
                </a:solidFill>
              </a:rPr>
              <a:t>Maximum Likelihood is to find optimal way to fit distribution to the data.</a:t>
            </a:r>
            <a:endParaRPr lang="en-IN" altLang="en-US" sz="2400"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2E8080-4E00-4106-863C-BD59409CEFBA}"/>
              </a:ext>
            </a:extLst>
          </p:cNvPr>
          <p:cNvSpPr>
            <a:spLocks noGrp="1"/>
          </p:cNvSpPr>
          <p:nvPr>
            <p:ph type="title"/>
          </p:nvPr>
        </p:nvSpPr>
        <p:spPr>
          <a:xfrm>
            <a:off x="1036163" y="2561570"/>
            <a:ext cx="10515600" cy="1325563"/>
          </a:xfrm>
        </p:spPr>
        <p:txBody>
          <a:bodyPr>
            <a:normAutofit/>
          </a:bodyPr>
          <a:lstStyle/>
          <a:p>
            <a:pPr algn="ctr"/>
            <a:r>
              <a:rPr lang="en-IN" sz="2400" b="1" i="0" u="none" strike="noStrike" baseline="0" dirty="0">
                <a:solidFill>
                  <a:srgbClr val="FF0000"/>
                </a:solidFill>
                <a:latin typeface="Verdana,Bold"/>
              </a:rPr>
              <a:t>Model evaluation and hyperparameter tuning</a:t>
            </a:r>
            <a:endParaRPr lang="en-IN" sz="2400" dirty="0">
              <a:solidFill>
                <a:srgbClr val="FF0000"/>
              </a:solidFill>
            </a:endParaRPr>
          </a:p>
        </p:txBody>
      </p:sp>
    </p:spTree>
    <p:extLst>
      <p:ext uri="{BB962C8B-B14F-4D97-AF65-F5344CB8AC3E}">
        <p14:creationId xmlns:p14="http://schemas.microsoft.com/office/powerpoint/2010/main" val="376468009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19354B-09F9-4D1E-A8A7-07EF3FB39888}"/>
              </a:ext>
            </a:extLst>
          </p:cNvPr>
          <p:cNvSpPr>
            <a:spLocks noGrp="1"/>
          </p:cNvSpPr>
          <p:nvPr>
            <p:ph type="title"/>
          </p:nvPr>
        </p:nvSpPr>
        <p:spPr>
          <a:xfrm>
            <a:off x="838200" y="365126"/>
            <a:ext cx="10515600" cy="436173"/>
          </a:xfrm>
        </p:spPr>
        <p:txBody>
          <a:bodyPr>
            <a:normAutofit fontScale="90000"/>
          </a:bodyPr>
          <a:lstStyle/>
          <a:p>
            <a:pPr algn="ctr"/>
            <a:r>
              <a:rPr lang="en-IN" sz="2800" b="1" i="0" u="none" strike="noStrike" baseline="0" dirty="0">
                <a:solidFill>
                  <a:srgbClr val="FF0000"/>
                </a:solidFill>
                <a:latin typeface="Verdana" panose="020B0604030504040204" pitchFamily="34" charset="0"/>
              </a:rPr>
              <a:t>Streamlining Workflows with Pipelines:</a:t>
            </a:r>
            <a:endParaRPr lang="en-IN" sz="2800" b="1" dirty="0">
              <a:solidFill>
                <a:srgbClr val="FF0000"/>
              </a:solidFill>
            </a:endParaRPr>
          </a:p>
        </p:txBody>
      </p:sp>
      <p:pic>
        <p:nvPicPr>
          <p:cNvPr id="19" name="Content Placeholder 18">
            <a:extLst>
              <a:ext uri="{FF2B5EF4-FFF2-40B4-BE49-F238E27FC236}">
                <a16:creationId xmlns:a16="http://schemas.microsoft.com/office/drawing/2014/main" id="{1A9D27B6-7DBA-4F6D-A003-F57130826B6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66101" y="984081"/>
            <a:ext cx="9257907" cy="3352249"/>
          </a:xfrm>
          <a:prstGeom prst="rect">
            <a:avLst/>
          </a:prstGeom>
        </p:spPr>
      </p:pic>
      <p:pic>
        <p:nvPicPr>
          <p:cNvPr id="18" name="Picture 17">
            <a:extLst>
              <a:ext uri="{FF2B5EF4-FFF2-40B4-BE49-F238E27FC236}">
                <a16:creationId xmlns:a16="http://schemas.microsoft.com/office/drawing/2014/main" id="{29F99C50-58C7-4E92-9BCF-2828FD1CE6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16687" y="4519112"/>
            <a:ext cx="6011114" cy="1943371"/>
          </a:xfrm>
          <a:prstGeom prst="rect">
            <a:avLst/>
          </a:prstGeom>
        </p:spPr>
      </p:pic>
    </p:spTree>
    <p:extLst>
      <p:ext uri="{BB962C8B-B14F-4D97-AF65-F5344CB8AC3E}">
        <p14:creationId xmlns:p14="http://schemas.microsoft.com/office/powerpoint/2010/main" val="232749579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D92C8B2-FEF1-4CF5-AD21-1F60D47DEFDE}"/>
              </a:ext>
            </a:extLst>
          </p:cNvPr>
          <p:cNvSpPr>
            <a:spLocks noGrp="1"/>
          </p:cNvSpPr>
          <p:nvPr>
            <p:ph idx="1"/>
          </p:nvPr>
        </p:nvSpPr>
        <p:spPr>
          <a:xfrm>
            <a:off x="650449" y="556182"/>
            <a:ext cx="10703351" cy="5620782"/>
          </a:xfrm>
        </p:spPr>
        <p:txBody>
          <a:bodyPr>
            <a:noAutofit/>
          </a:bodyPr>
          <a:lstStyle/>
          <a:p>
            <a:pPr marL="0" indent="0" algn="ctr">
              <a:buNone/>
            </a:pPr>
            <a:r>
              <a:rPr lang="en-US" sz="2400" b="1" i="0" dirty="0">
                <a:solidFill>
                  <a:srgbClr val="FF0000"/>
                </a:solidFill>
                <a:effectLst/>
                <a:latin typeface="inter-regular"/>
              </a:rPr>
              <a:t>A typical ML pipeline includes the following stages:</a:t>
            </a:r>
            <a:endParaRPr lang="en-US" sz="2400" b="1" dirty="0">
              <a:solidFill>
                <a:srgbClr val="FF0000"/>
              </a:solidFill>
              <a:effectLst/>
              <a:latin typeface="erdana"/>
            </a:endParaRPr>
          </a:p>
          <a:p>
            <a:pPr algn="just"/>
            <a:r>
              <a:rPr lang="en-US" sz="2000" dirty="0">
                <a:solidFill>
                  <a:srgbClr val="610B4B"/>
                </a:solidFill>
                <a:effectLst/>
                <a:latin typeface="erdana"/>
              </a:rPr>
              <a:t>Data Ingestion/Collection:</a:t>
            </a:r>
          </a:p>
          <a:p>
            <a:pPr algn="just"/>
            <a:r>
              <a:rPr lang="en-US" sz="2000" dirty="0"/>
              <a:t>Each ML pipeline starts with the Data ingestion step. In this step, the data is processed into a well-organized format, which could be suitable to apply for further steps. This step does not perform any feature engineering; rather, this may perform the versioning of the input data.</a:t>
            </a:r>
          </a:p>
          <a:p>
            <a:pPr algn="just"/>
            <a:r>
              <a:rPr lang="en-US" sz="2000" i="0" dirty="0">
                <a:solidFill>
                  <a:srgbClr val="610B4B"/>
                </a:solidFill>
                <a:effectLst/>
                <a:latin typeface="erdana"/>
              </a:rPr>
              <a:t>Data Validation</a:t>
            </a:r>
          </a:p>
          <a:p>
            <a:pPr algn="just"/>
            <a:r>
              <a:rPr lang="en-US" sz="2000" i="0" dirty="0">
                <a:solidFill>
                  <a:srgbClr val="333333"/>
                </a:solidFill>
                <a:effectLst/>
                <a:latin typeface="inter-regular"/>
              </a:rPr>
              <a:t>The next step is data validation, which is required to perform before training a new model. Data validation focuses on statistics of the new data, e.g., range, number of categories, distribution of categories, etc. In this step, data scientists can detect if any anomaly present in the data. There are various data validation tools that enable us to compare different datasets to detect anomalies.</a:t>
            </a:r>
          </a:p>
          <a:p>
            <a:pPr algn="just"/>
            <a:r>
              <a:rPr lang="en-US" sz="2000" i="0" dirty="0">
                <a:solidFill>
                  <a:srgbClr val="610B4B"/>
                </a:solidFill>
                <a:effectLst/>
                <a:latin typeface="erdana"/>
              </a:rPr>
              <a:t>Data Pre-processing</a:t>
            </a:r>
          </a:p>
          <a:p>
            <a:pPr algn="just"/>
            <a:r>
              <a:rPr lang="en-US" sz="2000" i="0" dirty="0">
                <a:solidFill>
                  <a:srgbClr val="333333"/>
                </a:solidFill>
                <a:effectLst/>
                <a:latin typeface="inter-regular"/>
              </a:rPr>
              <a:t>Data pre-processing is one of the most crucial steps for each ML lifecycle as well as the pipeline. We cannot directly input the collected data to train the model without pr-processing it, as it may generate an abrupt result.</a:t>
            </a:r>
          </a:p>
          <a:p>
            <a:pPr algn="just"/>
            <a:r>
              <a:rPr lang="en-US" sz="2000" i="0" dirty="0">
                <a:solidFill>
                  <a:srgbClr val="610B4B"/>
                </a:solidFill>
                <a:effectLst/>
                <a:latin typeface="erdana"/>
              </a:rPr>
              <a:t>Model Training &amp; Tuning</a:t>
            </a:r>
          </a:p>
          <a:p>
            <a:pPr algn="just"/>
            <a:r>
              <a:rPr lang="en-US" sz="2000" i="0" dirty="0">
                <a:solidFill>
                  <a:srgbClr val="333333"/>
                </a:solidFill>
                <a:effectLst/>
                <a:latin typeface="inter-regular"/>
              </a:rPr>
              <a:t>The model training step is the core of each ML pipeline. In this step, the model is trained to take the input (pre-processed dataset) and predicts an output with the highest possible accuracy.</a:t>
            </a:r>
          </a:p>
          <a:p>
            <a:pPr algn="just"/>
            <a:endParaRPr lang="en-US" sz="2000" i="0" dirty="0">
              <a:solidFill>
                <a:srgbClr val="333333"/>
              </a:solidFill>
              <a:effectLst/>
              <a:latin typeface="inter-regular"/>
            </a:endParaRPr>
          </a:p>
          <a:p>
            <a:pPr algn="just"/>
            <a:endParaRPr lang="en-US" sz="2000" dirty="0"/>
          </a:p>
          <a:p>
            <a:pPr marL="0" indent="0" algn="just">
              <a:buNone/>
            </a:pPr>
            <a:br>
              <a:rPr lang="en-US" sz="2000" dirty="0">
                <a:effectLst/>
              </a:rPr>
            </a:br>
            <a:endParaRPr lang="en-IN" sz="2000" dirty="0"/>
          </a:p>
        </p:txBody>
      </p:sp>
    </p:spTree>
    <p:extLst>
      <p:ext uri="{BB962C8B-B14F-4D97-AF65-F5344CB8AC3E}">
        <p14:creationId xmlns:p14="http://schemas.microsoft.com/office/powerpoint/2010/main" val="7626964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29194E8-21C7-4D33-9EAD-D30B541B60AB}"/>
              </a:ext>
            </a:extLst>
          </p:cNvPr>
          <p:cNvSpPr>
            <a:spLocks noGrp="1"/>
          </p:cNvSpPr>
          <p:nvPr>
            <p:ph idx="1"/>
          </p:nvPr>
        </p:nvSpPr>
        <p:spPr>
          <a:xfrm>
            <a:off x="226243" y="197962"/>
            <a:ext cx="11811786" cy="5620782"/>
          </a:xfrm>
        </p:spPr>
        <p:txBody>
          <a:bodyPr>
            <a:noAutofit/>
          </a:bodyPr>
          <a:lstStyle/>
          <a:p>
            <a:pPr algn="just"/>
            <a:r>
              <a:rPr lang="en-US" sz="2000" b="0" i="0" dirty="0">
                <a:solidFill>
                  <a:srgbClr val="610B4B"/>
                </a:solidFill>
                <a:effectLst/>
                <a:latin typeface="erdana"/>
              </a:rPr>
              <a:t>Model Analysis</a:t>
            </a:r>
          </a:p>
          <a:p>
            <a:pPr algn="just"/>
            <a:r>
              <a:rPr lang="en-US" sz="2000" b="0" i="0" dirty="0">
                <a:solidFill>
                  <a:srgbClr val="333333"/>
                </a:solidFill>
                <a:effectLst/>
                <a:latin typeface="inter-regular"/>
              </a:rPr>
              <a:t>After model training, we need to determine the optimal set of parameters by using the loss of accuracy metrics. Apart from this, an in-depth analysis of the model's performance is crucial for the final version of the model. The in-depth analysis includes calculating other metrics such as precision, recall, AUC, etc. This will also help us in determining the dependency of the model on features used in training and explore how the model's predictions would change if we altered the features of a single training example.</a:t>
            </a:r>
          </a:p>
          <a:p>
            <a:pPr algn="just"/>
            <a:r>
              <a:rPr lang="en-US" sz="2000" b="0" i="0" dirty="0">
                <a:solidFill>
                  <a:srgbClr val="610B4B"/>
                </a:solidFill>
                <a:effectLst/>
                <a:latin typeface="erdana"/>
              </a:rPr>
              <a:t>Model Versioning</a:t>
            </a:r>
          </a:p>
          <a:p>
            <a:pPr algn="just"/>
            <a:r>
              <a:rPr lang="en-US" sz="2000" b="0" i="0" dirty="0">
                <a:solidFill>
                  <a:srgbClr val="333333"/>
                </a:solidFill>
                <a:effectLst/>
                <a:latin typeface="inter-regular"/>
              </a:rPr>
              <a:t>The model versioning step keeps track of which model, set of hyperparameters, and datasets have been selected as the next version to be deployed. For various situations, there could occur a significant difference in model performance just by applying more/better training data and without changing any model parameter. Hence, it is important to document all inputs into a new model version and track them.</a:t>
            </a:r>
          </a:p>
          <a:p>
            <a:pPr algn="just"/>
            <a:r>
              <a:rPr lang="en-US" sz="2000" b="0" i="0" dirty="0">
                <a:solidFill>
                  <a:srgbClr val="610B4B"/>
                </a:solidFill>
                <a:effectLst/>
                <a:latin typeface="erdana"/>
              </a:rPr>
              <a:t>7. Model Deployment</a:t>
            </a:r>
          </a:p>
          <a:p>
            <a:pPr algn="just"/>
            <a:r>
              <a:rPr lang="en-US" sz="2000" b="0" i="0" dirty="0">
                <a:solidFill>
                  <a:srgbClr val="333333"/>
                </a:solidFill>
                <a:effectLst/>
                <a:latin typeface="inter-regular"/>
              </a:rPr>
              <a:t>After training and analyzing the model, it's time to deploy the model. An ML model can be deployed in three ways, which are:</a:t>
            </a:r>
          </a:p>
          <a:p>
            <a:pPr algn="just">
              <a:buFont typeface="Arial" panose="020B0604020202020204" pitchFamily="34" charset="0"/>
              <a:buChar char="•"/>
            </a:pPr>
            <a:r>
              <a:rPr lang="en-US" sz="2000" b="0" i="0" dirty="0">
                <a:solidFill>
                  <a:srgbClr val="000000"/>
                </a:solidFill>
                <a:effectLst/>
                <a:latin typeface="inter-regular"/>
              </a:rPr>
              <a:t>Using the Model server,</a:t>
            </a:r>
          </a:p>
          <a:p>
            <a:pPr algn="just">
              <a:buFont typeface="Arial" panose="020B0604020202020204" pitchFamily="34" charset="0"/>
              <a:buChar char="•"/>
            </a:pPr>
            <a:r>
              <a:rPr lang="en-US" sz="2000" b="0" i="0" dirty="0">
                <a:solidFill>
                  <a:srgbClr val="000000"/>
                </a:solidFill>
                <a:effectLst/>
                <a:latin typeface="inter-regular"/>
              </a:rPr>
              <a:t>In a Browser</a:t>
            </a:r>
          </a:p>
          <a:p>
            <a:pPr algn="just">
              <a:buFont typeface="Arial" panose="020B0604020202020204" pitchFamily="34" charset="0"/>
              <a:buChar char="•"/>
            </a:pPr>
            <a:r>
              <a:rPr lang="en-US" sz="2000" b="0" i="0" dirty="0">
                <a:solidFill>
                  <a:srgbClr val="000000"/>
                </a:solidFill>
                <a:effectLst/>
                <a:latin typeface="inter-regular"/>
              </a:rPr>
              <a:t>On Edge device</a:t>
            </a:r>
          </a:p>
          <a:p>
            <a:pPr algn="just"/>
            <a:r>
              <a:rPr lang="en-US" sz="2000" b="0" i="0" dirty="0">
                <a:solidFill>
                  <a:srgbClr val="333333"/>
                </a:solidFill>
                <a:effectLst/>
                <a:latin typeface="inter-regular"/>
              </a:rPr>
              <a:t>However, the common way to deploy the model is using a model server. Model servers allow to host multiple versions simultaneously, which helps to run A/B tests on models and can provide valuable feedback for model improvement.</a:t>
            </a:r>
          </a:p>
          <a:p>
            <a:endParaRPr lang="en-IN" sz="2000" dirty="0"/>
          </a:p>
        </p:txBody>
      </p:sp>
    </p:spTree>
    <p:extLst>
      <p:ext uri="{BB962C8B-B14F-4D97-AF65-F5344CB8AC3E}">
        <p14:creationId xmlns:p14="http://schemas.microsoft.com/office/powerpoint/2010/main" val="283053113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5AC1B8-A42C-46E4-B62B-8ECD37D38EC2}"/>
              </a:ext>
            </a:extLst>
          </p:cNvPr>
          <p:cNvSpPr>
            <a:spLocks noGrp="1"/>
          </p:cNvSpPr>
          <p:nvPr>
            <p:ph type="title"/>
          </p:nvPr>
        </p:nvSpPr>
        <p:spPr>
          <a:xfrm>
            <a:off x="838200" y="365125"/>
            <a:ext cx="10515600" cy="709531"/>
          </a:xfrm>
        </p:spPr>
        <p:txBody>
          <a:bodyPr>
            <a:normAutofit/>
          </a:bodyPr>
          <a:lstStyle/>
          <a:p>
            <a:pPr algn="ctr"/>
            <a:r>
              <a:rPr lang="en-IN" sz="2400" b="1" i="0" u="none" strike="noStrike" baseline="0" dirty="0">
                <a:solidFill>
                  <a:srgbClr val="FF0000"/>
                </a:solidFill>
                <a:latin typeface="Verdana" panose="020B0604030504040204" pitchFamily="34" charset="0"/>
              </a:rPr>
              <a:t>Using </a:t>
            </a:r>
            <a:r>
              <a:rPr lang="en-IN" sz="2400" b="1" i="0" u="none" strike="noStrike" baseline="0" dirty="0" err="1">
                <a:solidFill>
                  <a:srgbClr val="FF0000"/>
                </a:solidFill>
                <a:latin typeface="Verdana" panose="020B0604030504040204" pitchFamily="34" charset="0"/>
              </a:rPr>
              <a:t>kfold</a:t>
            </a:r>
            <a:r>
              <a:rPr lang="en-IN" sz="2400" b="1" dirty="0">
                <a:solidFill>
                  <a:srgbClr val="FF0000"/>
                </a:solidFill>
                <a:latin typeface="Verdana" panose="020B0604030504040204" pitchFamily="34" charset="0"/>
              </a:rPr>
              <a:t> </a:t>
            </a:r>
            <a:r>
              <a:rPr lang="en-US" sz="2400" b="1" i="0" u="none" strike="noStrike" baseline="0" dirty="0">
                <a:solidFill>
                  <a:srgbClr val="FF0000"/>
                </a:solidFill>
                <a:latin typeface="Verdana" panose="020B0604030504040204" pitchFamily="34" charset="0"/>
              </a:rPr>
              <a:t>Cross Validation to Access Model Performance</a:t>
            </a:r>
            <a:endParaRPr lang="en-IN" sz="2400" b="1" dirty="0">
              <a:solidFill>
                <a:srgbClr val="FF0000"/>
              </a:solidFill>
            </a:endParaRPr>
          </a:p>
        </p:txBody>
      </p:sp>
      <p:sp>
        <p:nvSpPr>
          <p:cNvPr id="3" name="Content Placeholder 2">
            <a:extLst>
              <a:ext uri="{FF2B5EF4-FFF2-40B4-BE49-F238E27FC236}">
                <a16:creationId xmlns:a16="http://schemas.microsoft.com/office/drawing/2014/main" id="{1E683166-8ABD-45E6-ABC9-7C228AE5DA43}"/>
              </a:ext>
            </a:extLst>
          </p:cNvPr>
          <p:cNvSpPr>
            <a:spLocks noGrp="1"/>
          </p:cNvSpPr>
          <p:nvPr>
            <p:ph idx="1"/>
          </p:nvPr>
        </p:nvSpPr>
        <p:spPr>
          <a:xfrm>
            <a:off x="913615" y="1253331"/>
            <a:ext cx="10515600" cy="4351338"/>
          </a:xfrm>
        </p:spPr>
        <p:txBody>
          <a:bodyPr/>
          <a:lstStyle/>
          <a:p>
            <a:pPr algn="just"/>
            <a:r>
              <a:rPr lang="en-IN" b="1" dirty="0">
                <a:solidFill>
                  <a:schemeClr val="accent2">
                    <a:lumMod val="75000"/>
                  </a:schemeClr>
                </a:solidFill>
                <a:latin typeface="Times New Roman" panose="02020603050405020304" pitchFamily="18" charset="0"/>
                <a:cs typeface="Times New Roman" panose="02020603050405020304" pitchFamily="18" charset="0"/>
              </a:rPr>
              <a:t>Cross Validation: </a:t>
            </a:r>
            <a:r>
              <a:rPr lang="en-IN" dirty="0">
                <a:latin typeface="Times New Roman" panose="02020603050405020304" pitchFamily="18" charset="0"/>
                <a:cs typeface="Times New Roman" panose="02020603050405020304" pitchFamily="18" charset="0"/>
              </a:rPr>
              <a:t>The </a:t>
            </a:r>
            <a:r>
              <a:rPr lang="en-US" b="0" i="0" dirty="0">
                <a:solidFill>
                  <a:srgbClr val="111111"/>
                </a:solidFill>
                <a:effectLst/>
                <a:latin typeface="Times New Roman" panose="02020603050405020304" pitchFamily="18" charset="0"/>
                <a:cs typeface="Times New Roman" panose="02020603050405020304" pitchFamily="18" charset="0"/>
              </a:rPr>
              <a:t>aim of Cross-Validation is to use it as a tool to evaluate machine learning models, by training a number of models on different subsets of the input data. </a:t>
            </a:r>
          </a:p>
          <a:p>
            <a:pPr algn="just"/>
            <a:r>
              <a:rPr lang="en-US" b="0" i="0" dirty="0">
                <a:solidFill>
                  <a:srgbClr val="111111"/>
                </a:solidFill>
                <a:effectLst/>
                <a:latin typeface="Times New Roman" panose="02020603050405020304" pitchFamily="18" charset="0"/>
                <a:cs typeface="Times New Roman" panose="02020603050405020304" pitchFamily="18" charset="0"/>
              </a:rPr>
              <a:t>Cross-validation can be used to detect overfitting in a model which infers that the model is not effectively generalizing patterns and similarities in the new inputted data. </a:t>
            </a:r>
          </a:p>
          <a:p>
            <a:pPr algn="just"/>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5767955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C9D175-5EC5-426C-BA89-03448513C93B}"/>
              </a:ext>
            </a:extLst>
          </p:cNvPr>
          <p:cNvSpPr>
            <a:spLocks noGrp="1"/>
          </p:cNvSpPr>
          <p:nvPr>
            <p:ph type="title"/>
          </p:nvPr>
        </p:nvSpPr>
        <p:spPr>
          <a:xfrm>
            <a:off x="838200" y="365126"/>
            <a:ext cx="10515600" cy="652970"/>
          </a:xfrm>
        </p:spPr>
        <p:txBody>
          <a:bodyPr>
            <a:normAutofit fontScale="90000"/>
          </a:bodyPr>
          <a:lstStyle/>
          <a:p>
            <a:pPr algn="ctr"/>
            <a:r>
              <a:rPr lang="en-IN" b="1" dirty="0">
                <a:solidFill>
                  <a:schemeClr val="accent2">
                    <a:lumMod val="75000"/>
                  </a:schemeClr>
                </a:solidFill>
              </a:rPr>
              <a:t>Workflow of cross validation:</a:t>
            </a:r>
          </a:p>
        </p:txBody>
      </p:sp>
      <p:sp>
        <p:nvSpPr>
          <p:cNvPr id="3" name="Content Placeholder 2">
            <a:extLst>
              <a:ext uri="{FF2B5EF4-FFF2-40B4-BE49-F238E27FC236}">
                <a16:creationId xmlns:a16="http://schemas.microsoft.com/office/drawing/2014/main" id="{E9379C62-BBE8-4D06-AA52-DBA38B30A0EA}"/>
              </a:ext>
            </a:extLst>
          </p:cNvPr>
          <p:cNvSpPr>
            <a:spLocks noGrp="1"/>
          </p:cNvSpPr>
          <p:nvPr>
            <p:ph idx="1"/>
          </p:nvPr>
        </p:nvSpPr>
        <p:spPr>
          <a:xfrm>
            <a:off x="913616" y="1018096"/>
            <a:ext cx="10515600" cy="4351338"/>
          </a:xfrm>
        </p:spPr>
        <p:txBody>
          <a:bodyPr>
            <a:noAutofit/>
          </a:bodyPr>
          <a:lstStyle/>
          <a:p>
            <a:pPr algn="just"/>
            <a:r>
              <a:rPr lang="en-US" sz="2400" b="0" i="0" dirty="0">
                <a:solidFill>
                  <a:srgbClr val="111111"/>
                </a:solidFill>
                <a:effectLst/>
                <a:latin typeface="Times New Roman" panose="02020603050405020304" pitchFamily="18" charset="0"/>
                <a:cs typeface="Times New Roman" panose="02020603050405020304" pitchFamily="18" charset="0"/>
              </a:rPr>
              <a:t>In order to perform cross-validation, the following steps are typically taken:</a:t>
            </a:r>
          </a:p>
          <a:p>
            <a:pPr algn="just">
              <a:buFont typeface="+mj-lt"/>
              <a:buAutoNum type="arabicPeriod"/>
            </a:pPr>
            <a:r>
              <a:rPr lang="en-US" sz="2400" b="0" i="0" dirty="0">
                <a:solidFill>
                  <a:srgbClr val="111111"/>
                </a:solidFill>
                <a:effectLst/>
                <a:latin typeface="Times New Roman" panose="02020603050405020304" pitchFamily="18" charset="0"/>
                <a:cs typeface="Times New Roman" panose="02020603050405020304" pitchFamily="18" charset="0"/>
              </a:rPr>
              <a:t>Split the dataset into training data and test data</a:t>
            </a:r>
          </a:p>
          <a:p>
            <a:pPr algn="just">
              <a:buFont typeface="+mj-lt"/>
              <a:buAutoNum type="arabicPeriod"/>
            </a:pPr>
            <a:r>
              <a:rPr lang="en-US" sz="2400" b="0" i="0" dirty="0">
                <a:solidFill>
                  <a:srgbClr val="111111"/>
                </a:solidFill>
                <a:effectLst/>
                <a:latin typeface="Times New Roman" panose="02020603050405020304" pitchFamily="18" charset="0"/>
                <a:cs typeface="Times New Roman" panose="02020603050405020304" pitchFamily="18" charset="0"/>
              </a:rPr>
              <a:t>The parameters will undergo a Cross-Validation test to see which are the best parameters to select.</a:t>
            </a:r>
          </a:p>
          <a:p>
            <a:pPr algn="just">
              <a:buFont typeface="+mj-lt"/>
              <a:buAutoNum type="arabicPeriod"/>
            </a:pPr>
            <a:r>
              <a:rPr lang="en-US" sz="2400" b="0" i="0" dirty="0">
                <a:solidFill>
                  <a:srgbClr val="111111"/>
                </a:solidFill>
                <a:effectLst/>
                <a:latin typeface="Times New Roman" panose="02020603050405020304" pitchFamily="18" charset="0"/>
                <a:cs typeface="Times New Roman" panose="02020603050405020304" pitchFamily="18" charset="0"/>
              </a:rPr>
              <a:t>These parameters will then be implemented into the model for retraining</a:t>
            </a:r>
          </a:p>
          <a:p>
            <a:pPr algn="just">
              <a:buFont typeface="+mj-lt"/>
              <a:buAutoNum type="arabicPeriod"/>
            </a:pPr>
            <a:r>
              <a:rPr lang="en-US" sz="2400" b="0" i="0" dirty="0">
                <a:solidFill>
                  <a:srgbClr val="111111"/>
                </a:solidFill>
                <a:effectLst/>
                <a:latin typeface="Times New Roman" panose="02020603050405020304" pitchFamily="18" charset="0"/>
                <a:cs typeface="Times New Roman" panose="02020603050405020304" pitchFamily="18" charset="0"/>
              </a:rPr>
              <a:t>Final evaluation will occur and this will depend if the cycle has to go again, depending on the accuracy and the level of generalization that the model performs.</a:t>
            </a:r>
          </a:p>
          <a:p>
            <a:pPr algn="l"/>
            <a:r>
              <a:rPr lang="en-US" sz="2400" b="0" i="0" dirty="0">
                <a:solidFill>
                  <a:srgbClr val="FF0000"/>
                </a:solidFill>
                <a:effectLst/>
                <a:latin typeface="Times New Roman" panose="02020603050405020304" pitchFamily="18" charset="0"/>
                <a:cs typeface="Times New Roman" panose="02020603050405020304" pitchFamily="18" charset="0"/>
              </a:rPr>
              <a:t>There are different types of Cross-Validation techniques:</a:t>
            </a:r>
          </a:p>
          <a:p>
            <a:pPr algn="l">
              <a:buFont typeface="Arial" panose="020B0604020202020204" pitchFamily="34" charset="0"/>
              <a:buChar char="•"/>
            </a:pPr>
            <a:r>
              <a:rPr lang="en-US" sz="2400" b="0" i="0" dirty="0">
                <a:solidFill>
                  <a:srgbClr val="111111"/>
                </a:solidFill>
                <a:effectLst/>
                <a:latin typeface="Times New Roman" panose="02020603050405020304" pitchFamily="18" charset="0"/>
                <a:cs typeface="Times New Roman" panose="02020603050405020304" pitchFamily="18" charset="0"/>
              </a:rPr>
              <a:t>Hold-out- </a:t>
            </a:r>
            <a:r>
              <a:rPr lang="en-US" sz="2400" b="0" i="0" dirty="0">
                <a:effectLst/>
                <a:latin typeface="Google Sans"/>
              </a:rPr>
              <a:t>The holdout method is the simplest kind of cross validation. The data set is separated into two sets, called the training set and the testing set. </a:t>
            </a:r>
            <a:endParaRPr lang="en-US" sz="2400" b="0" i="0" dirty="0">
              <a:effectLst/>
              <a:latin typeface="Times New Roman" panose="02020603050405020304" pitchFamily="18" charset="0"/>
              <a:cs typeface="Times New Roman" panose="02020603050405020304" pitchFamily="18" charset="0"/>
            </a:endParaRPr>
          </a:p>
          <a:p>
            <a:pPr algn="l">
              <a:buFont typeface="Arial" panose="020B0604020202020204" pitchFamily="34" charset="0"/>
              <a:buChar char="•"/>
            </a:pPr>
            <a:r>
              <a:rPr lang="en-US" sz="2400" b="0" i="0" dirty="0">
                <a:solidFill>
                  <a:srgbClr val="111111"/>
                </a:solidFill>
                <a:effectLst/>
                <a:latin typeface="Times New Roman" panose="02020603050405020304" pitchFamily="18" charset="0"/>
                <a:cs typeface="Times New Roman" panose="02020603050405020304" pitchFamily="18" charset="0"/>
              </a:rPr>
              <a:t>K-folds</a:t>
            </a:r>
          </a:p>
          <a:p>
            <a:pPr algn="l">
              <a:buFont typeface="Arial" panose="020B0604020202020204" pitchFamily="34" charset="0"/>
              <a:buChar char="•"/>
            </a:pPr>
            <a:r>
              <a:rPr lang="en-US" sz="2400" b="0" i="0" dirty="0">
                <a:solidFill>
                  <a:srgbClr val="111111"/>
                </a:solidFill>
                <a:effectLst/>
                <a:latin typeface="Times New Roman" panose="02020603050405020304" pitchFamily="18" charset="0"/>
                <a:cs typeface="Times New Roman" panose="02020603050405020304" pitchFamily="18" charset="0"/>
              </a:rPr>
              <a:t>Leave-one-out</a:t>
            </a:r>
          </a:p>
          <a:p>
            <a:pPr algn="l">
              <a:buFont typeface="Arial" panose="020B0604020202020204" pitchFamily="34" charset="0"/>
              <a:buChar char="•"/>
            </a:pPr>
            <a:r>
              <a:rPr lang="en-US" sz="2400" b="0" i="0" dirty="0">
                <a:solidFill>
                  <a:srgbClr val="111111"/>
                </a:solidFill>
                <a:effectLst/>
                <a:latin typeface="Times New Roman" panose="02020603050405020304" pitchFamily="18" charset="0"/>
                <a:cs typeface="Times New Roman" panose="02020603050405020304" pitchFamily="18" charset="0"/>
              </a:rPr>
              <a:t>Leave-p-out</a:t>
            </a:r>
          </a:p>
          <a:p>
            <a:pPr marL="0" indent="0" algn="just">
              <a:buNone/>
            </a:pPr>
            <a:endParaRPr lang="en-US" sz="2400" b="0" i="0" dirty="0">
              <a:solidFill>
                <a:srgbClr val="111111"/>
              </a:solidFill>
              <a:effectLst/>
              <a:latin typeface="Times New Roman" panose="02020603050405020304" pitchFamily="18" charset="0"/>
              <a:cs typeface="Times New Roman" panose="02020603050405020304" pitchFamily="18" charset="0"/>
            </a:endParaRPr>
          </a:p>
          <a:p>
            <a:pPr algn="just"/>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2612870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1A3E0A-5BD4-4B1C-A2FA-88A28AAC1A3B}"/>
              </a:ext>
            </a:extLst>
          </p:cNvPr>
          <p:cNvSpPr>
            <a:spLocks noGrp="1"/>
          </p:cNvSpPr>
          <p:nvPr>
            <p:ph type="title"/>
          </p:nvPr>
        </p:nvSpPr>
        <p:spPr>
          <a:xfrm>
            <a:off x="838200" y="365125"/>
            <a:ext cx="10515600" cy="926347"/>
          </a:xfrm>
        </p:spPr>
        <p:txBody>
          <a:bodyPr/>
          <a:lstStyle/>
          <a:p>
            <a:pPr algn="ctr"/>
            <a:r>
              <a:rPr lang="en-US" b="1" i="0" dirty="0">
                <a:solidFill>
                  <a:srgbClr val="FF0000"/>
                </a:solidFill>
                <a:effectLst/>
                <a:latin typeface="open sans" panose="020B0606030504020204" pitchFamily="34" charset="0"/>
              </a:rPr>
              <a:t>K-fold Cross-Validation:</a:t>
            </a:r>
            <a:endParaRPr lang="en-IN" dirty="0">
              <a:solidFill>
                <a:srgbClr val="FF0000"/>
              </a:solidFill>
            </a:endParaRPr>
          </a:p>
        </p:txBody>
      </p:sp>
      <p:sp>
        <p:nvSpPr>
          <p:cNvPr id="3" name="Content Placeholder 2">
            <a:extLst>
              <a:ext uri="{FF2B5EF4-FFF2-40B4-BE49-F238E27FC236}">
                <a16:creationId xmlns:a16="http://schemas.microsoft.com/office/drawing/2014/main" id="{84AF318A-68E0-4246-80F7-160784EE8C2E}"/>
              </a:ext>
            </a:extLst>
          </p:cNvPr>
          <p:cNvSpPr>
            <a:spLocks noGrp="1"/>
          </p:cNvSpPr>
          <p:nvPr>
            <p:ph idx="1"/>
          </p:nvPr>
        </p:nvSpPr>
        <p:spPr>
          <a:xfrm>
            <a:off x="838200" y="1291472"/>
            <a:ext cx="10515600" cy="4351338"/>
          </a:xfrm>
        </p:spPr>
        <p:txBody>
          <a:bodyPr/>
          <a:lstStyle/>
          <a:p>
            <a:pPr marL="0" indent="0" algn="just">
              <a:buNone/>
            </a:pPr>
            <a:r>
              <a:rPr lang="en-US" b="0" i="0" dirty="0">
                <a:solidFill>
                  <a:srgbClr val="111111"/>
                </a:solidFill>
                <a:effectLst/>
                <a:latin typeface="open sans" panose="020B0606030504020204" pitchFamily="34" charset="0"/>
              </a:rPr>
              <a:t>K-fold Cross-Validation is when the dataset is split into a K number of folds and is used to evaluate the model's ability when given new data. K refers to the number of groups the data sample is split into. For example, if you see that the k-value is 5, we can call this a 5-fold cross-validation. Each fold is used as a testing set at one point in the process. </a:t>
            </a:r>
          </a:p>
          <a:p>
            <a:pPr algn="just"/>
            <a:endParaRPr lang="en-IN" dirty="0"/>
          </a:p>
        </p:txBody>
      </p:sp>
    </p:spTree>
    <p:extLst>
      <p:ext uri="{BB962C8B-B14F-4D97-AF65-F5344CB8AC3E}">
        <p14:creationId xmlns:p14="http://schemas.microsoft.com/office/powerpoint/2010/main" val="3721648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6E8FDC-1E09-476E-9DE5-DFF4FB3BECE4}"/>
              </a:ext>
            </a:extLst>
          </p:cNvPr>
          <p:cNvSpPr>
            <a:spLocks noGrp="1"/>
          </p:cNvSpPr>
          <p:nvPr>
            <p:ph type="title"/>
          </p:nvPr>
        </p:nvSpPr>
        <p:spPr>
          <a:xfrm>
            <a:off x="838200" y="365126"/>
            <a:ext cx="10515600" cy="806106"/>
          </a:xfrm>
        </p:spPr>
        <p:txBody>
          <a:bodyPr/>
          <a:lstStyle/>
          <a:p>
            <a:pPr algn="ctr"/>
            <a:r>
              <a:rPr lang="en-US" b="1" i="0" dirty="0">
                <a:solidFill>
                  <a:srgbClr val="FF0000"/>
                </a:solidFill>
                <a:effectLst/>
                <a:latin typeface="open sans" panose="020B0606030504020204" pitchFamily="34" charset="0"/>
              </a:rPr>
              <a:t>K-fold Cross-Validation Process:</a:t>
            </a:r>
            <a:endParaRPr lang="en-IN" dirty="0">
              <a:solidFill>
                <a:srgbClr val="FF0000"/>
              </a:solidFill>
            </a:endParaRPr>
          </a:p>
        </p:txBody>
      </p:sp>
      <p:sp>
        <p:nvSpPr>
          <p:cNvPr id="3" name="Content Placeholder 2">
            <a:extLst>
              <a:ext uri="{FF2B5EF4-FFF2-40B4-BE49-F238E27FC236}">
                <a16:creationId xmlns:a16="http://schemas.microsoft.com/office/drawing/2014/main" id="{CB8FD3B8-659D-46DD-B7C0-2E7827F766C2}"/>
              </a:ext>
            </a:extLst>
          </p:cNvPr>
          <p:cNvSpPr>
            <a:spLocks noGrp="1"/>
          </p:cNvSpPr>
          <p:nvPr>
            <p:ph idx="1"/>
          </p:nvPr>
        </p:nvSpPr>
        <p:spPr>
          <a:xfrm>
            <a:off x="838200" y="1071480"/>
            <a:ext cx="10515600" cy="4351338"/>
          </a:xfrm>
        </p:spPr>
        <p:txBody>
          <a:bodyPr>
            <a:noAutofit/>
          </a:bodyPr>
          <a:lstStyle/>
          <a:p>
            <a:pPr marL="0" indent="0" algn="just">
              <a:buNone/>
            </a:pPr>
            <a:r>
              <a:rPr lang="en-US" sz="2400" b="0" i="0" dirty="0">
                <a:solidFill>
                  <a:srgbClr val="111111"/>
                </a:solidFill>
                <a:effectLst/>
                <a:latin typeface="Times New Roman" panose="02020603050405020304" pitchFamily="18" charset="0"/>
                <a:cs typeface="Times New Roman" panose="02020603050405020304" pitchFamily="18" charset="0"/>
              </a:rPr>
              <a:t> </a:t>
            </a:r>
          </a:p>
          <a:p>
            <a:pPr algn="just">
              <a:buFont typeface="+mj-lt"/>
              <a:buAutoNum type="arabicPeriod"/>
            </a:pPr>
            <a:r>
              <a:rPr lang="en-US" sz="2400" b="0" i="0" dirty="0">
                <a:solidFill>
                  <a:srgbClr val="111111"/>
                </a:solidFill>
                <a:effectLst/>
                <a:latin typeface="Times New Roman" panose="02020603050405020304" pitchFamily="18" charset="0"/>
                <a:cs typeface="Times New Roman" panose="02020603050405020304" pitchFamily="18" charset="0"/>
              </a:rPr>
              <a:t>Choose your k-value </a:t>
            </a:r>
          </a:p>
          <a:p>
            <a:pPr algn="just">
              <a:buFont typeface="+mj-lt"/>
              <a:buAutoNum type="arabicPeriod"/>
            </a:pPr>
            <a:r>
              <a:rPr lang="en-US" sz="2400" b="0" i="0" dirty="0">
                <a:solidFill>
                  <a:srgbClr val="111111"/>
                </a:solidFill>
                <a:effectLst/>
                <a:latin typeface="Times New Roman" panose="02020603050405020304" pitchFamily="18" charset="0"/>
                <a:cs typeface="Times New Roman" panose="02020603050405020304" pitchFamily="18" charset="0"/>
              </a:rPr>
              <a:t>Split the dataset into the number of k folds.</a:t>
            </a:r>
          </a:p>
          <a:p>
            <a:pPr algn="just">
              <a:buFont typeface="+mj-lt"/>
              <a:buAutoNum type="arabicPeriod"/>
            </a:pPr>
            <a:r>
              <a:rPr lang="en-US" sz="2400" b="0" i="0" dirty="0">
                <a:solidFill>
                  <a:srgbClr val="111111"/>
                </a:solidFill>
                <a:effectLst/>
                <a:latin typeface="Times New Roman" panose="02020603050405020304" pitchFamily="18" charset="0"/>
                <a:cs typeface="Times New Roman" panose="02020603050405020304" pitchFamily="18" charset="0"/>
              </a:rPr>
              <a:t>Start off with using your k-1 fold as the test dataset and the remaining folds as the training dataset</a:t>
            </a:r>
          </a:p>
          <a:p>
            <a:pPr algn="just">
              <a:buFont typeface="+mj-lt"/>
              <a:buAutoNum type="arabicPeriod"/>
            </a:pPr>
            <a:r>
              <a:rPr lang="en-US" sz="2400" b="0" i="0" dirty="0">
                <a:solidFill>
                  <a:srgbClr val="111111"/>
                </a:solidFill>
                <a:effectLst/>
                <a:latin typeface="Times New Roman" panose="02020603050405020304" pitchFamily="18" charset="0"/>
                <a:cs typeface="Times New Roman" panose="02020603050405020304" pitchFamily="18" charset="0"/>
              </a:rPr>
              <a:t>Train the model on the training dataset and validate it on the test dataset</a:t>
            </a:r>
          </a:p>
          <a:p>
            <a:pPr algn="just">
              <a:buFont typeface="+mj-lt"/>
              <a:buAutoNum type="arabicPeriod"/>
            </a:pPr>
            <a:r>
              <a:rPr lang="en-US" sz="2400" b="0" i="0" dirty="0">
                <a:solidFill>
                  <a:srgbClr val="111111"/>
                </a:solidFill>
                <a:effectLst/>
                <a:latin typeface="Times New Roman" panose="02020603050405020304" pitchFamily="18" charset="0"/>
                <a:cs typeface="Times New Roman" panose="02020603050405020304" pitchFamily="18" charset="0"/>
              </a:rPr>
              <a:t>Save the validation score</a:t>
            </a:r>
          </a:p>
          <a:p>
            <a:pPr algn="just">
              <a:buFont typeface="+mj-lt"/>
              <a:buAutoNum type="arabicPeriod"/>
            </a:pPr>
            <a:r>
              <a:rPr lang="en-US" sz="2400" b="0" i="0" dirty="0">
                <a:solidFill>
                  <a:srgbClr val="111111"/>
                </a:solidFill>
                <a:effectLst/>
                <a:latin typeface="Times New Roman" panose="02020603050405020304" pitchFamily="18" charset="0"/>
                <a:cs typeface="Times New Roman" panose="02020603050405020304" pitchFamily="18" charset="0"/>
              </a:rPr>
              <a:t>Repeat steps 3 – 5, but changing the value of your k test dataset. So we chose k-1 as our test dataset for the first round, we then move onto k-2 as the test dataset for the next round.</a:t>
            </a:r>
          </a:p>
          <a:p>
            <a:pPr algn="just">
              <a:buFont typeface="+mj-lt"/>
              <a:buAutoNum type="arabicPeriod"/>
            </a:pPr>
            <a:r>
              <a:rPr lang="en-US" sz="2400" b="0" i="0" dirty="0">
                <a:solidFill>
                  <a:srgbClr val="111111"/>
                </a:solidFill>
                <a:effectLst/>
                <a:latin typeface="Times New Roman" panose="02020603050405020304" pitchFamily="18" charset="0"/>
                <a:cs typeface="Times New Roman" panose="02020603050405020304" pitchFamily="18" charset="0"/>
              </a:rPr>
              <a:t>By the end of it you would have validated the model on every fold that you have.</a:t>
            </a:r>
          </a:p>
          <a:p>
            <a:pPr algn="just">
              <a:buFont typeface="+mj-lt"/>
              <a:buAutoNum type="arabicPeriod"/>
            </a:pPr>
            <a:r>
              <a:rPr lang="en-US" sz="2400" b="0" i="0" dirty="0">
                <a:solidFill>
                  <a:srgbClr val="111111"/>
                </a:solidFill>
                <a:effectLst/>
                <a:latin typeface="Times New Roman" panose="02020603050405020304" pitchFamily="18" charset="0"/>
                <a:cs typeface="Times New Roman" panose="02020603050405020304" pitchFamily="18" charset="0"/>
              </a:rPr>
              <a:t>Average the results that were produced in step 5 to summarize the skill of the model.</a:t>
            </a:r>
          </a:p>
          <a:p>
            <a:pPr marL="0" indent="0" algn="just">
              <a:buNone/>
            </a:pP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2825371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136902" y="168507"/>
            <a:ext cx="7452359" cy="621580"/>
          </a:xfrm>
          <a:prstGeom prst="rect">
            <a:avLst/>
          </a:prstGeom>
        </p:spPr>
        <p:txBody>
          <a:bodyPr vert="horz" wrap="square" lIns="0" tIns="12065" rIns="0" bIns="0" rtlCol="0">
            <a:spAutoFit/>
          </a:bodyPr>
          <a:lstStyle/>
          <a:p>
            <a:pPr marL="12700" algn="ctr">
              <a:spcBef>
                <a:spcPts val="95"/>
              </a:spcBef>
            </a:pPr>
            <a:r>
              <a:rPr b="1" spc="-5" dirty="0">
                <a:solidFill>
                  <a:srgbClr val="FF0000"/>
                </a:solidFill>
              </a:rPr>
              <a:t>K-Fold</a:t>
            </a:r>
            <a:r>
              <a:rPr b="1" spc="-20" dirty="0">
                <a:solidFill>
                  <a:srgbClr val="FF0000"/>
                </a:solidFill>
              </a:rPr>
              <a:t> </a:t>
            </a:r>
            <a:r>
              <a:rPr b="1" spc="-5" dirty="0">
                <a:solidFill>
                  <a:srgbClr val="FF0000"/>
                </a:solidFill>
              </a:rPr>
              <a:t>Cross-validation</a:t>
            </a:r>
          </a:p>
        </p:txBody>
      </p:sp>
      <p:sp>
        <p:nvSpPr>
          <p:cNvPr id="3" name="object 3"/>
          <p:cNvSpPr txBox="1"/>
          <p:nvPr/>
        </p:nvSpPr>
        <p:spPr>
          <a:xfrm>
            <a:off x="2136902" y="4234757"/>
            <a:ext cx="7853045" cy="1497965"/>
          </a:xfrm>
          <a:prstGeom prst="rect">
            <a:avLst/>
          </a:prstGeom>
        </p:spPr>
        <p:txBody>
          <a:bodyPr vert="horz" wrap="square" lIns="0" tIns="67310" rIns="0" bIns="0" rtlCol="0">
            <a:spAutoFit/>
          </a:bodyPr>
          <a:lstStyle/>
          <a:p>
            <a:pPr marL="12700">
              <a:spcBef>
                <a:spcPts val="530"/>
              </a:spcBef>
            </a:pPr>
            <a:r>
              <a:rPr sz="900" dirty="0">
                <a:solidFill>
                  <a:srgbClr val="630021"/>
                </a:solidFill>
                <a:latin typeface="Marlett"/>
                <a:cs typeface="Marlett"/>
              </a:rPr>
              <a:t></a:t>
            </a:r>
            <a:r>
              <a:rPr sz="900" dirty="0">
                <a:solidFill>
                  <a:srgbClr val="630021"/>
                </a:solidFill>
                <a:latin typeface="Times New Roman"/>
                <a:cs typeface="Times New Roman"/>
              </a:rPr>
              <a:t>  </a:t>
            </a:r>
            <a:r>
              <a:rPr sz="900" spc="220" dirty="0">
                <a:solidFill>
                  <a:srgbClr val="630021"/>
                </a:solidFill>
                <a:latin typeface="Times New Roman"/>
                <a:cs typeface="Times New Roman"/>
              </a:rPr>
              <a:t> </a:t>
            </a:r>
            <a:r>
              <a:rPr b="1" spc="-5" dirty="0">
                <a:solidFill>
                  <a:srgbClr val="630021"/>
                </a:solidFill>
                <a:latin typeface="Arial"/>
                <a:cs typeface="Arial"/>
              </a:rPr>
              <a:t>K-Fold</a:t>
            </a:r>
            <a:r>
              <a:rPr b="1" spc="-10" dirty="0">
                <a:solidFill>
                  <a:srgbClr val="630021"/>
                </a:solidFill>
                <a:latin typeface="Arial"/>
                <a:cs typeface="Arial"/>
              </a:rPr>
              <a:t> </a:t>
            </a:r>
            <a:r>
              <a:rPr b="1" spc="-5" dirty="0">
                <a:solidFill>
                  <a:srgbClr val="630021"/>
                </a:solidFill>
                <a:latin typeface="Arial"/>
                <a:cs typeface="Arial"/>
              </a:rPr>
              <a:t>Cross</a:t>
            </a:r>
            <a:r>
              <a:rPr b="1" spc="-10" dirty="0">
                <a:solidFill>
                  <a:srgbClr val="630021"/>
                </a:solidFill>
                <a:latin typeface="Arial"/>
                <a:cs typeface="Arial"/>
              </a:rPr>
              <a:t> </a:t>
            </a:r>
            <a:r>
              <a:rPr b="1" spc="-5" dirty="0">
                <a:solidFill>
                  <a:srgbClr val="630021"/>
                </a:solidFill>
                <a:latin typeface="Arial"/>
                <a:cs typeface="Arial"/>
              </a:rPr>
              <a:t>validation </a:t>
            </a:r>
            <a:r>
              <a:rPr b="1" dirty="0">
                <a:solidFill>
                  <a:srgbClr val="630021"/>
                </a:solidFill>
                <a:latin typeface="Arial"/>
                <a:cs typeface="Arial"/>
              </a:rPr>
              <a:t>is</a:t>
            </a:r>
            <a:r>
              <a:rPr b="1" spc="-5" dirty="0">
                <a:solidFill>
                  <a:srgbClr val="630021"/>
                </a:solidFill>
                <a:latin typeface="Arial"/>
                <a:cs typeface="Arial"/>
              </a:rPr>
              <a:t> similar</a:t>
            </a:r>
            <a:r>
              <a:rPr b="1" spc="-10" dirty="0">
                <a:solidFill>
                  <a:srgbClr val="630021"/>
                </a:solidFill>
                <a:latin typeface="Arial"/>
                <a:cs typeface="Arial"/>
              </a:rPr>
              <a:t> </a:t>
            </a:r>
            <a:r>
              <a:rPr b="1" dirty="0">
                <a:solidFill>
                  <a:srgbClr val="630021"/>
                </a:solidFill>
                <a:latin typeface="Arial"/>
                <a:cs typeface="Arial"/>
              </a:rPr>
              <a:t>to</a:t>
            </a:r>
            <a:r>
              <a:rPr b="1" spc="-15" dirty="0">
                <a:solidFill>
                  <a:srgbClr val="630021"/>
                </a:solidFill>
                <a:latin typeface="Arial"/>
                <a:cs typeface="Arial"/>
              </a:rPr>
              <a:t> </a:t>
            </a:r>
            <a:r>
              <a:rPr b="1" spc="-5" dirty="0">
                <a:solidFill>
                  <a:srgbClr val="630021"/>
                </a:solidFill>
                <a:latin typeface="Arial"/>
                <a:cs typeface="Arial"/>
              </a:rPr>
              <a:t>Random</a:t>
            </a:r>
            <a:r>
              <a:rPr b="1" spc="-10" dirty="0">
                <a:solidFill>
                  <a:srgbClr val="630021"/>
                </a:solidFill>
                <a:latin typeface="Arial"/>
                <a:cs typeface="Arial"/>
              </a:rPr>
              <a:t> </a:t>
            </a:r>
            <a:r>
              <a:rPr b="1" dirty="0">
                <a:solidFill>
                  <a:srgbClr val="630021"/>
                </a:solidFill>
                <a:latin typeface="Arial"/>
                <a:cs typeface="Arial"/>
              </a:rPr>
              <a:t>Subsampling</a:t>
            </a:r>
            <a:endParaRPr dirty="0">
              <a:solidFill>
                <a:prstClr val="black"/>
              </a:solidFill>
              <a:latin typeface="Arial"/>
              <a:cs typeface="Arial"/>
            </a:endParaRPr>
          </a:p>
          <a:p>
            <a:pPr marL="697865" marR="5080" indent="-226060">
              <a:spcBef>
                <a:spcPts val="385"/>
              </a:spcBef>
            </a:pPr>
            <a:r>
              <a:rPr sz="800" spc="-5" dirty="0">
                <a:solidFill>
                  <a:prstClr val="black"/>
                </a:solidFill>
                <a:latin typeface="Marlett"/>
                <a:cs typeface="Marlett"/>
              </a:rPr>
              <a:t></a:t>
            </a:r>
            <a:r>
              <a:rPr sz="800" spc="285" dirty="0">
                <a:solidFill>
                  <a:prstClr val="black"/>
                </a:solidFill>
                <a:latin typeface="Times New Roman"/>
                <a:cs typeface="Times New Roman"/>
              </a:rPr>
              <a:t>  </a:t>
            </a:r>
            <a:r>
              <a:rPr sz="1600" spc="-5" dirty="0">
                <a:solidFill>
                  <a:prstClr val="black"/>
                </a:solidFill>
                <a:latin typeface="Microsoft Sans Serif"/>
                <a:cs typeface="Microsoft Sans Serif"/>
              </a:rPr>
              <a:t>The</a:t>
            </a:r>
            <a:r>
              <a:rPr sz="1600" spc="20" dirty="0">
                <a:solidFill>
                  <a:prstClr val="black"/>
                </a:solidFill>
                <a:latin typeface="Microsoft Sans Serif"/>
                <a:cs typeface="Microsoft Sans Serif"/>
              </a:rPr>
              <a:t> </a:t>
            </a:r>
            <a:r>
              <a:rPr sz="1600" spc="-5" dirty="0">
                <a:solidFill>
                  <a:prstClr val="black"/>
                </a:solidFill>
                <a:latin typeface="Microsoft Sans Serif"/>
                <a:cs typeface="Microsoft Sans Serif"/>
              </a:rPr>
              <a:t>advantage</a:t>
            </a:r>
            <a:r>
              <a:rPr sz="1600" spc="20" dirty="0">
                <a:solidFill>
                  <a:prstClr val="black"/>
                </a:solidFill>
                <a:latin typeface="Microsoft Sans Serif"/>
                <a:cs typeface="Microsoft Sans Serif"/>
              </a:rPr>
              <a:t> </a:t>
            </a:r>
            <a:r>
              <a:rPr sz="1600" spc="-5" dirty="0">
                <a:solidFill>
                  <a:prstClr val="black"/>
                </a:solidFill>
                <a:latin typeface="Microsoft Sans Serif"/>
                <a:cs typeface="Microsoft Sans Serif"/>
              </a:rPr>
              <a:t>of</a:t>
            </a:r>
            <a:r>
              <a:rPr sz="1600" spc="20" dirty="0">
                <a:solidFill>
                  <a:prstClr val="black"/>
                </a:solidFill>
                <a:latin typeface="Microsoft Sans Serif"/>
                <a:cs typeface="Microsoft Sans Serif"/>
              </a:rPr>
              <a:t> </a:t>
            </a:r>
            <a:r>
              <a:rPr sz="1600" spc="-5" dirty="0">
                <a:solidFill>
                  <a:prstClr val="black"/>
                </a:solidFill>
                <a:latin typeface="Microsoft Sans Serif"/>
                <a:cs typeface="Microsoft Sans Serif"/>
              </a:rPr>
              <a:t>K-Fold</a:t>
            </a:r>
            <a:r>
              <a:rPr sz="1600" spc="15" dirty="0">
                <a:solidFill>
                  <a:prstClr val="black"/>
                </a:solidFill>
                <a:latin typeface="Microsoft Sans Serif"/>
                <a:cs typeface="Microsoft Sans Serif"/>
              </a:rPr>
              <a:t> </a:t>
            </a:r>
            <a:r>
              <a:rPr sz="1600" spc="-5" dirty="0">
                <a:solidFill>
                  <a:prstClr val="black"/>
                </a:solidFill>
                <a:latin typeface="Microsoft Sans Serif"/>
                <a:cs typeface="Microsoft Sans Serif"/>
              </a:rPr>
              <a:t>Cross</a:t>
            </a:r>
            <a:r>
              <a:rPr sz="1600" spc="20" dirty="0">
                <a:solidFill>
                  <a:prstClr val="black"/>
                </a:solidFill>
                <a:latin typeface="Microsoft Sans Serif"/>
                <a:cs typeface="Microsoft Sans Serif"/>
              </a:rPr>
              <a:t> </a:t>
            </a:r>
            <a:r>
              <a:rPr sz="1600" spc="-10" dirty="0">
                <a:solidFill>
                  <a:prstClr val="black"/>
                </a:solidFill>
                <a:latin typeface="Microsoft Sans Serif"/>
                <a:cs typeface="Microsoft Sans Serif"/>
              </a:rPr>
              <a:t>validation</a:t>
            </a:r>
            <a:r>
              <a:rPr sz="1600" spc="15" dirty="0">
                <a:solidFill>
                  <a:prstClr val="black"/>
                </a:solidFill>
                <a:latin typeface="Microsoft Sans Serif"/>
                <a:cs typeface="Microsoft Sans Serif"/>
              </a:rPr>
              <a:t> </a:t>
            </a:r>
            <a:r>
              <a:rPr sz="1600" spc="-10" dirty="0">
                <a:solidFill>
                  <a:prstClr val="black"/>
                </a:solidFill>
                <a:latin typeface="Microsoft Sans Serif"/>
                <a:cs typeface="Microsoft Sans Serif"/>
              </a:rPr>
              <a:t>is</a:t>
            </a:r>
            <a:r>
              <a:rPr sz="1600" spc="25" dirty="0">
                <a:solidFill>
                  <a:prstClr val="black"/>
                </a:solidFill>
                <a:latin typeface="Microsoft Sans Serif"/>
                <a:cs typeface="Microsoft Sans Serif"/>
              </a:rPr>
              <a:t> </a:t>
            </a:r>
            <a:r>
              <a:rPr sz="1600" dirty="0">
                <a:solidFill>
                  <a:prstClr val="black"/>
                </a:solidFill>
                <a:latin typeface="Microsoft Sans Serif"/>
                <a:cs typeface="Microsoft Sans Serif"/>
              </a:rPr>
              <a:t>that</a:t>
            </a:r>
            <a:r>
              <a:rPr sz="1600" spc="25" dirty="0">
                <a:solidFill>
                  <a:prstClr val="black"/>
                </a:solidFill>
                <a:latin typeface="Microsoft Sans Serif"/>
                <a:cs typeface="Microsoft Sans Serif"/>
              </a:rPr>
              <a:t> </a:t>
            </a:r>
            <a:r>
              <a:rPr sz="1600" spc="-10" dirty="0">
                <a:solidFill>
                  <a:prstClr val="black"/>
                </a:solidFill>
                <a:latin typeface="Microsoft Sans Serif"/>
                <a:cs typeface="Microsoft Sans Serif"/>
              </a:rPr>
              <a:t>all</a:t>
            </a:r>
            <a:r>
              <a:rPr sz="1600" spc="20" dirty="0">
                <a:solidFill>
                  <a:prstClr val="black"/>
                </a:solidFill>
                <a:latin typeface="Microsoft Sans Serif"/>
                <a:cs typeface="Microsoft Sans Serif"/>
              </a:rPr>
              <a:t> </a:t>
            </a:r>
            <a:r>
              <a:rPr sz="1600" dirty="0">
                <a:solidFill>
                  <a:prstClr val="black"/>
                </a:solidFill>
                <a:latin typeface="Microsoft Sans Serif"/>
                <a:cs typeface="Microsoft Sans Serif"/>
              </a:rPr>
              <a:t>the</a:t>
            </a:r>
            <a:r>
              <a:rPr sz="1600" spc="25" dirty="0">
                <a:solidFill>
                  <a:prstClr val="black"/>
                </a:solidFill>
                <a:latin typeface="Microsoft Sans Serif"/>
                <a:cs typeface="Microsoft Sans Serif"/>
              </a:rPr>
              <a:t> </a:t>
            </a:r>
            <a:r>
              <a:rPr sz="1600" spc="-10" dirty="0">
                <a:solidFill>
                  <a:prstClr val="black"/>
                </a:solidFill>
                <a:latin typeface="Microsoft Sans Serif"/>
                <a:cs typeface="Microsoft Sans Serif"/>
              </a:rPr>
              <a:t>examples</a:t>
            </a:r>
            <a:r>
              <a:rPr sz="1600" spc="25" dirty="0">
                <a:solidFill>
                  <a:prstClr val="black"/>
                </a:solidFill>
                <a:latin typeface="Microsoft Sans Serif"/>
                <a:cs typeface="Microsoft Sans Serif"/>
              </a:rPr>
              <a:t> </a:t>
            </a:r>
            <a:r>
              <a:rPr sz="1600" spc="-10" dirty="0">
                <a:solidFill>
                  <a:prstClr val="black"/>
                </a:solidFill>
                <a:latin typeface="Microsoft Sans Serif"/>
                <a:cs typeface="Microsoft Sans Serif"/>
              </a:rPr>
              <a:t>in</a:t>
            </a:r>
            <a:r>
              <a:rPr sz="1600" spc="25" dirty="0">
                <a:solidFill>
                  <a:prstClr val="black"/>
                </a:solidFill>
                <a:latin typeface="Microsoft Sans Serif"/>
                <a:cs typeface="Microsoft Sans Serif"/>
              </a:rPr>
              <a:t> </a:t>
            </a:r>
            <a:r>
              <a:rPr sz="1600" dirty="0">
                <a:solidFill>
                  <a:prstClr val="black"/>
                </a:solidFill>
                <a:latin typeface="Microsoft Sans Serif"/>
                <a:cs typeface="Microsoft Sans Serif"/>
              </a:rPr>
              <a:t>the</a:t>
            </a:r>
            <a:r>
              <a:rPr sz="1600" spc="25" dirty="0">
                <a:solidFill>
                  <a:prstClr val="black"/>
                </a:solidFill>
                <a:latin typeface="Microsoft Sans Serif"/>
                <a:cs typeface="Microsoft Sans Serif"/>
              </a:rPr>
              <a:t> </a:t>
            </a:r>
            <a:r>
              <a:rPr sz="1600" spc="-5" dirty="0">
                <a:solidFill>
                  <a:prstClr val="black"/>
                </a:solidFill>
                <a:latin typeface="Microsoft Sans Serif"/>
                <a:cs typeface="Microsoft Sans Serif"/>
              </a:rPr>
              <a:t>dataset </a:t>
            </a:r>
            <a:r>
              <a:rPr sz="1600" spc="-409" dirty="0">
                <a:solidFill>
                  <a:prstClr val="black"/>
                </a:solidFill>
                <a:latin typeface="Microsoft Sans Serif"/>
                <a:cs typeface="Microsoft Sans Serif"/>
              </a:rPr>
              <a:t> </a:t>
            </a:r>
            <a:r>
              <a:rPr sz="1600" spc="-5" dirty="0">
                <a:solidFill>
                  <a:prstClr val="black"/>
                </a:solidFill>
                <a:latin typeface="Microsoft Sans Serif"/>
                <a:cs typeface="Microsoft Sans Serif"/>
              </a:rPr>
              <a:t>are</a:t>
            </a:r>
            <a:r>
              <a:rPr sz="1600" spc="15" dirty="0">
                <a:solidFill>
                  <a:prstClr val="black"/>
                </a:solidFill>
                <a:latin typeface="Microsoft Sans Serif"/>
                <a:cs typeface="Microsoft Sans Serif"/>
              </a:rPr>
              <a:t> </a:t>
            </a:r>
            <a:r>
              <a:rPr sz="1600" spc="-10" dirty="0">
                <a:solidFill>
                  <a:prstClr val="black"/>
                </a:solidFill>
                <a:latin typeface="Microsoft Sans Serif"/>
                <a:cs typeface="Microsoft Sans Serif"/>
              </a:rPr>
              <a:t>eventually</a:t>
            </a:r>
            <a:r>
              <a:rPr sz="1600" spc="15" dirty="0">
                <a:solidFill>
                  <a:prstClr val="black"/>
                </a:solidFill>
                <a:latin typeface="Microsoft Sans Serif"/>
                <a:cs typeface="Microsoft Sans Serif"/>
              </a:rPr>
              <a:t> </a:t>
            </a:r>
            <a:r>
              <a:rPr sz="1600" spc="-10" dirty="0">
                <a:solidFill>
                  <a:prstClr val="black"/>
                </a:solidFill>
                <a:latin typeface="Microsoft Sans Serif"/>
                <a:cs typeface="Microsoft Sans Serif"/>
              </a:rPr>
              <a:t>used</a:t>
            </a:r>
            <a:r>
              <a:rPr sz="1600" spc="15" dirty="0">
                <a:solidFill>
                  <a:prstClr val="black"/>
                </a:solidFill>
                <a:latin typeface="Microsoft Sans Serif"/>
                <a:cs typeface="Microsoft Sans Serif"/>
              </a:rPr>
              <a:t> </a:t>
            </a:r>
            <a:r>
              <a:rPr sz="1600" spc="-5" dirty="0">
                <a:solidFill>
                  <a:prstClr val="black"/>
                </a:solidFill>
                <a:latin typeface="Microsoft Sans Serif"/>
                <a:cs typeface="Microsoft Sans Serif"/>
              </a:rPr>
              <a:t>for</a:t>
            </a:r>
            <a:r>
              <a:rPr sz="1600" spc="25" dirty="0">
                <a:solidFill>
                  <a:prstClr val="black"/>
                </a:solidFill>
                <a:latin typeface="Microsoft Sans Serif"/>
                <a:cs typeface="Microsoft Sans Serif"/>
              </a:rPr>
              <a:t> </a:t>
            </a:r>
            <a:r>
              <a:rPr sz="1600" spc="-5" dirty="0">
                <a:solidFill>
                  <a:prstClr val="black"/>
                </a:solidFill>
                <a:latin typeface="Microsoft Sans Serif"/>
                <a:cs typeface="Microsoft Sans Serif"/>
              </a:rPr>
              <a:t>both</a:t>
            </a:r>
            <a:r>
              <a:rPr sz="1600" spc="15" dirty="0">
                <a:solidFill>
                  <a:prstClr val="black"/>
                </a:solidFill>
                <a:latin typeface="Microsoft Sans Serif"/>
                <a:cs typeface="Microsoft Sans Serif"/>
              </a:rPr>
              <a:t> </a:t>
            </a:r>
            <a:r>
              <a:rPr sz="1600" spc="-10" dirty="0">
                <a:solidFill>
                  <a:prstClr val="black"/>
                </a:solidFill>
                <a:latin typeface="Microsoft Sans Serif"/>
                <a:cs typeface="Microsoft Sans Serif"/>
              </a:rPr>
              <a:t>training</a:t>
            </a:r>
            <a:r>
              <a:rPr sz="1600" spc="25" dirty="0">
                <a:solidFill>
                  <a:prstClr val="black"/>
                </a:solidFill>
                <a:latin typeface="Microsoft Sans Serif"/>
                <a:cs typeface="Microsoft Sans Serif"/>
              </a:rPr>
              <a:t> </a:t>
            </a:r>
            <a:r>
              <a:rPr sz="1600" spc="-5" dirty="0">
                <a:solidFill>
                  <a:prstClr val="black"/>
                </a:solidFill>
                <a:latin typeface="Microsoft Sans Serif"/>
                <a:cs typeface="Microsoft Sans Serif"/>
              </a:rPr>
              <a:t>and</a:t>
            </a:r>
            <a:r>
              <a:rPr sz="1600" spc="15" dirty="0">
                <a:solidFill>
                  <a:prstClr val="black"/>
                </a:solidFill>
                <a:latin typeface="Microsoft Sans Serif"/>
                <a:cs typeface="Microsoft Sans Serif"/>
              </a:rPr>
              <a:t> </a:t>
            </a:r>
            <a:r>
              <a:rPr sz="1600" spc="-10" dirty="0">
                <a:solidFill>
                  <a:prstClr val="black"/>
                </a:solidFill>
                <a:latin typeface="Microsoft Sans Serif"/>
                <a:cs typeface="Microsoft Sans Serif"/>
              </a:rPr>
              <a:t>testing</a:t>
            </a:r>
            <a:endParaRPr sz="1600" dirty="0">
              <a:solidFill>
                <a:prstClr val="black"/>
              </a:solidFill>
              <a:latin typeface="Microsoft Sans Serif"/>
              <a:cs typeface="Microsoft Sans Serif"/>
            </a:endParaRPr>
          </a:p>
          <a:p>
            <a:pPr marL="242570" marR="68580" indent="-230504">
              <a:spcBef>
                <a:spcPts val="450"/>
              </a:spcBef>
            </a:pPr>
            <a:r>
              <a:rPr sz="900" dirty="0">
                <a:solidFill>
                  <a:srgbClr val="630021"/>
                </a:solidFill>
                <a:latin typeface="Marlett"/>
                <a:cs typeface="Marlett"/>
              </a:rPr>
              <a:t></a:t>
            </a:r>
            <a:r>
              <a:rPr sz="900" spc="5" dirty="0">
                <a:solidFill>
                  <a:srgbClr val="630021"/>
                </a:solidFill>
                <a:latin typeface="Times New Roman"/>
                <a:cs typeface="Times New Roman"/>
              </a:rPr>
              <a:t> </a:t>
            </a:r>
            <a:r>
              <a:rPr b="1" spc="-15" dirty="0">
                <a:solidFill>
                  <a:srgbClr val="630021"/>
                </a:solidFill>
                <a:latin typeface="Arial"/>
                <a:cs typeface="Arial"/>
              </a:rPr>
              <a:t>As </a:t>
            </a:r>
            <a:r>
              <a:rPr b="1" dirty="0">
                <a:solidFill>
                  <a:srgbClr val="630021"/>
                </a:solidFill>
                <a:latin typeface="Arial"/>
                <a:cs typeface="Arial"/>
              </a:rPr>
              <a:t>before, </a:t>
            </a:r>
            <a:r>
              <a:rPr b="1" spc="-5" dirty="0">
                <a:solidFill>
                  <a:srgbClr val="630021"/>
                </a:solidFill>
                <a:latin typeface="Arial"/>
                <a:cs typeface="Arial"/>
              </a:rPr>
              <a:t>the true error </a:t>
            </a:r>
            <a:r>
              <a:rPr b="1" dirty="0">
                <a:solidFill>
                  <a:srgbClr val="630021"/>
                </a:solidFill>
                <a:latin typeface="Arial"/>
                <a:cs typeface="Arial"/>
              </a:rPr>
              <a:t>is </a:t>
            </a:r>
            <a:r>
              <a:rPr b="1" spc="-5" dirty="0">
                <a:solidFill>
                  <a:srgbClr val="630021"/>
                </a:solidFill>
                <a:latin typeface="Arial"/>
                <a:cs typeface="Arial"/>
              </a:rPr>
              <a:t>estimated as the </a:t>
            </a:r>
            <a:r>
              <a:rPr b="1" spc="-10" dirty="0">
                <a:solidFill>
                  <a:srgbClr val="630021"/>
                </a:solidFill>
                <a:latin typeface="Arial"/>
                <a:cs typeface="Arial"/>
              </a:rPr>
              <a:t>average </a:t>
            </a:r>
            <a:r>
              <a:rPr b="1" spc="-5" dirty="0">
                <a:solidFill>
                  <a:srgbClr val="630021"/>
                </a:solidFill>
                <a:latin typeface="Arial"/>
                <a:cs typeface="Arial"/>
              </a:rPr>
              <a:t>error rate </a:t>
            </a:r>
            <a:r>
              <a:rPr b="1" dirty="0">
                <a:solidFill>
                  <a:srgbClr val="630021"/>
                </a:solidFill>
                <a:latin typeface="Arial"/>
                <a:cs typeface="Arial"/>
              </a:rPr>
              <a:t>on </a:t>
            </a:r>
            <a:r>
              <a:rPr b="1" spc="-5" dirty="0">
                <a:solidFill>
                  <a:srgbClr val="630021"/>
                </a:solidFill>
                <a:latin typeface="Arial"/>
                <a:cs typeface="Arial"/>
              </a:rPr>
              <a:t>test </a:t>
            </a:r>
            <a:r>
              <a:rPr b="1" spc="-490" dirty="0">
                <a:solidFill>
                  <a:srgbClr val="630021"/>
                </a:solidFill>
                <a:latin typeface="Arial"/>
                <a:cs typeface="Arial"/>
              </a:rPr>
              <a:t> </a:t>
            </a:r>
            <a:r>
              <a:rPr b="1" spc="-5" dirty="0">
                <a:solidFill>
                  <a:srgbClr val="630021"/>
                </a:solidFill>
                <a:latin typeface="Arial"/>
                <a:cs typeface="Arial"/>
              </a:rPr>
              <a:t>examples</a:t>
            </a:r>
            <a:endParaRPr dirty="0">
              <a:solidFill>
                <a:prstClr val="black"/>
              </a:solidFill>
              <a:latin typeface="Arial"/>
              <a:cs typeface="Arial"/>
            </a:endParaRPr>
          </a:p>
        </p:txBody>
      </p:sp>
      <p:grpSp>
        <p:nvGrpSpPr>
          <p:cNvPr id="4" name="object 4"/>
          <p:cNvGrpSpPr/>
          <p:nvPr/>
        </p:nvGrpSpPr>
        <p:grpSpPr>
          <a:xfrm>
            <a:off x="4502404" y="2146554"/>
            <a:ext cx="2755900" cy="704850"/>
            <a:chOff x="2978404" y="2146554"/>
            <a:chExt cx="2755900" cy="704850"/>
          </a:xfrm>
        </p:grpSpPr>
        <p:sp>
          <p:nvSpPr>
            <p:cNvPr id="5" name="object 5"/>
            <p:cNvSpPr/>
            <p:nvPr/>
          </p:nvSpPr>
          <p:spPr>
            <a:xfrm>
              <a:off x="2984754" y="2146554"/>
              <a:ext cx="2743200" cy="317500"/>
            </a:xfrm>
            <a:custGeom>
              <a:avLst/>
              <a:gdLst/>
              <a:ahLst/>
              <a:cxnLst/>
              <a:rect l="l" t="t" r="r" b="b"/>
              <a:pathLst>
                <a:path w="2743200" h="317500">
                  <a:moveTo>
                    <a:pt x="0" y="316991"/>
                  </a:moveTo>
                  <a:lnTo>
                    <a:pt x="0" y="12191"/>
                  </a:lnTo>
                </a:path>
                <a:path w="2743200" h="317500">
                  <a:moveTo>
                    <a:pt x="2743200" y="304800"/>
                  </a:moveTo>
                  <a:lnTo>
                    <a:pt x="2743200" y="0"/>
                  </a:lnTo>
                </a:path>
              </a:pathLst>
            </a:custGeom>
            <a:ln w="9525">
              <a:solidFill>
                <a:srgbClr val="010101"/>
              </a:solidFill>
            </a:ln>
          </p:spPr>
          <p:txBody>
            <a:bodyPr wrap="square" lIns="0" tIns="0" rIns="0" bIns="0" rtlCol="0"/>
            <a:lstStyle/>
            <a:p>
              <a:endParaRPr>
                <a:solidFill>
                  <a:prstClr val="black"/>
                </a:solidFill>
                <a:latin typeface="Calibri"/>
              </a:endParaRPr>
            </a:p>
          </p:txBody>
        </p:sp>
        <p:sp>
          <p:nvSpPr>
            <p:cNvPr id="6" name="object 6"/>
            <p:cNvSpPr/>
            <p:nvPr/>
          </p:nvSpPr>
          <p:spPr>
            <a:xfrm>
              <a:off x="2984754" y="2273046"/>
              <a:ext cx="2743200" cy="76200"/>
            </a:xfrm>
            <a:custGeom>
              <a:avLst/>
              <a:gdLst/>
              <a:ahLst/>
              <a:cxnLst/>
              <a:rect l="l" t="t" r="r" b="b"/>
              <a:pathLst>
                <a:path w="2743200" h="76200">
                  <a:moveTo>
                    <a:pt x="76200" y="33528"/>
                  </a:moveTo>
                  <a:lnTo>
                    <a:pt x="76200" y="0"/>
                  </a:lnTo>
                  <a:lnTo>
                    <a:pt x="0" y="38100"/>
                  </a:lnTo>
                  <a:lnTo>
                    <a:pt x="58674" y="67437"/>
                  </a:lnTo>
                  <a:lnTo>
                    <a:pt x="58674" y="35814"/>
                  </a:lnTo>
                  <a:lnTo>
                    <a:pt x="60960" y="33528"/>
                  </a:lnTo>
                  <a:lnTo>
                    <a:pt x="76200" y="33528"/>
                  </a:lnTo>
                  <a:close/>
                </a:path>
                <a:path w="2743200" h="76200">
                  <a:moveTo>
                    <a:pt x="2684526" y="41148"/>
                  </a:moveTo>
                  <a:lnTo>
                    <a:pt x="2684526" y="35814"/>
                  </a:lnTo>
                  <a:lnTo>
                    <a:pt x="2682240" y="33528"/>
                  </a:lnTo>
                  <a:lnTo>
                    <a:pt x="60960" y="33528"/>
                  </a:lnTo>
                  <a:lnTo>
                    <a:pt x="58674" y="35814"/>
                  </a:lnTo>
                  <a:lnTo>
                    <a:pt x="58674" y="41148"/>
                  </a:lnTo>
                  <a:lnTo>
                    <a:pt x="60960" y="43434"/>
                  </a:lnTo>
                  <a:lnTo>
                    <a:pt x="2682240" y="43434"/>
                  </a:lnTo>
                  <a:lnTo>
                    <a:pt x="2684526" y="41148"/>
                  </a:lnTo>
                  <a:close/>
                </a:path>
                <a:path w="2743200" h="76200">
                  <a:moveTo>
                    <a:pt x="76200" y="76200"/>
                  </a:moveTo>
                  <a:lnTo>
                    <a:pt x="76200" y="43434"/>
                  </a:lnTo>
                  <a:lnTo>
                    <a:pt x="60960" y="43434"/>
                  </a:lnTo>
                  <a:lnTo>
                    <a:pt x="58674" y="41148"/>
                  </a:lnTo>
                  <a:lnTo>
                    <a:pt x="58674" y="67437"/>
                  </a:lnTo>
                  <a:lnTo>
                    <a:pt x="76200" y="76200"/>
                  </a:lnTo>
                  <a:close/>
                </a:path>
                <a:path w="2743200" h="76200">
                  <a:moveTo>
                    <a:pt x="2743200" y="38100"/>
                  </a:moveTo>
                  <a:lnTo>
                    <a:pt x="2667000" y="0"/>
                  </a:lnTo>
                  <a:lnTo>
                    <a:pt x="2667000" y="33528"/>
                  </a:lnTo>
                  <a:lnTo>
                    <a:pt x="2682240" y="33528"/>
                  </a:lnTo>
                  <a:lnTo>
                    <a:pt x="2684526" y="35814"/>
                  </a:lnTo>
                  <a:lnTo>
                    <a:pt x="2684526" y="67437"/>
                  </a:lnTo>
                  <a:lnTo>
                    <a:pt x="2743200" y="38100"/>
                  </a:lnTo>
                  <a:close/>
                </a:path>
                <a:path w="2743200" h="76200">
                  <a:moveTo>
                    <a:pt x="2684526" y="67437"/>
                  </a:moveTo>
                  <a:lnTo>
                    <a:pt x="2684526" y="41148"/>
                  </a:lnTo>
                  <a:lnTo>
                    <a:pt x="2682240" y="43434"/>
                  </a:lnTo>
                  <a:lnTo>
                    <a:pt x="2667000" y="43434"/>
                  </a:lnTo>
                  <a:lnTo>
                    <a:pt x="2667000" y="76200"/>
                  </a:lnTo>
                  <a:lnTo>
                    <a:pt x="2684526" y="67437"/>
                  </a:lnTo>
                  <a:close/>
                </a:path>
              </a:pathLst>
            </a:custGeom>
            <a:solidFill>
              <a:srgbClr val="010101"/>
            </a:solidFill>
          </p:spPr>
          <p:txBody>
            <a:bodyPr wrap="square" lIns="0" tIns="0" rIns="0" bIns="0" rtlCol="0"/>
            <a:lstStyle/>
            <a:p>
              <a:endParaRPr>
                <a:solidFill>
                  <a:prstClr val="black"/>
                </a:solidFill>
                <a:latin typeface="Calibri"/>
              </a:endParaRPr>
            </a:p>
          </p:txBody>
        </p:sp>
        <p:sp>
          <p:nvSpPr>
            <p:cNvPr id="7" name="object 7"/>
            <p:cNvSpPr/>
            <p:nvPr/>
          </p:nvSpPr>
          <p:spPr>
            <a:xfrm>
              <a:off x="2984754" y="2495550"/>
              <a:ext cx="2743200" cy="349250"/>
            </a:xfrm>
            <a:custGeom>
              <a:avLst/>
              <a:gdLst/>
              <a:ahLst/>
              <a:cxnLst/>
              <a:rect l="l" t="t" r="r" b="b"/>
              <a:pathLst>
                <a:path w="2743200" h="349250">
                  <a:moveTo>
                    <a:pt x="0" y="0"/>
                  </a:moveTo>
                  <a:lnTo>
                    <a:pt x="0" y="348996"/>
                  </a:lnTo>
                  <a:lnTo>
                    <a:pt x="2743200" y="348995"/>
                  </a:lnTo>
                  <a:lnTo>
                    <a:pt x="2743200" y="0"/>
                  </a:lnTo>
                  <a:lnTo>
                    <a:pt x="0" y="0"/>
                  </a:lnTo>
                  <a:close/>
                </a:path>
              </a:pathLst>
            </a:custGeom>
            <a:ln w="12699">
              <a:solidFill>
                <a:srgbClr val="010101"/>
              </a:solidFill>
            </a:ln>
          </p:spPr>
          <p:txBody>
            <a:bodyPr wrap="square" lIns="0" tIns="0" rIns="0" bIns="0" rtlCol="0"/>
            <a:lstStyle/>
            <a:p>
              <a:endParaRPr>
                <a:solidFill>
                  <a:prstClr val="black"/>
                </a:solidFill>
                <a:latin typeface="Calibri"/>
              </a:endParaRPr>
            </a:p>
          </p:txBody>
        </p:sp>
        <p:sp>
          <p:nvSpPr>
            <p:cNvPr id="8" name="object 8"/>
            <p:cNvSpPr/>
            <p:nvPr/>
          </p:nvSpPr>
          <p:spPr>
            <a:xfrm>
              <a:off x="2983992" y="2495550"/>
              <a:ext cx="685800" cy="349250"/>
            </a:xfrm>
            <a:custGeom>
              <a:avLst/>
              <a:gdLst/>
              <a:ahLst/>
              <a:cxnLst/>
              <a:rect l="l" t="t" r="r" b="b"/>
              <a:pathLst>
                <a:path w="685800" h="349250">
                  <a:moveTo>
                    <a:pt x="685800" y="348996"/>
                  </a:moveTo>
                  <a:lnTo>
                    <a:pt x="685800" y="0"/>
                  </a:lnTo>
                  <a:lnTo>
                    <a:pt x="0" y="0"/>
                  </a:lnTo>
                  <a:lnTo>
                    <a:pt x="0" y="348996"/>
                  </a:lnTo>
                  <a:lnTo>
                    <a:pt x="685800" y="348996"/>
                  </a:lnTo>
                  <a:close/>
                </a:path>
              </a:pathLst>
            </a:custGeom>
            <a:solidFill>
              <a:srgbClr val="DDDDDD"/>
            </a:solidFill>
          </p:spPr>
          <p:txBody>
            <a:bodyPr wrap="square" lIns="0" tIns="0" rIns="0" bIns="0" rtlCol="0"/>
            <a:lstStyle/>
            <a:p>
              <a:endParaRPr>
                <a:solidFill>
                  <a:prstClr val="black"/>
                </a:solidFill>
                <a:latin typeface="Calibri"/>
              </a:endParaRPr>
            </a:p>
          </p:txBody>
        </p:sp>
        <p:sp>
          <p:nvSpPr>
            <p:cNvPr id="9" name="object 9"/>
            <p:cNvSpPr/>
            <p:nvPr/>
          </p:nvSpPr>
          <p:spPr>
            <a:xfrm>
              <a:off x="2984754" y="2495550"/>
              <a:ext cx="685800" cy="349250"/>
            </a:xfrm>
            <a:custGeom>
              <a:avLst/>
              <a:gdLst/>
              <a:ahLst/>
              <a:cxnLst/>
              <a:rect l="l" t="t" r="r" b="b"/>
              <a:pathLst>
                <a:path w="685800" h="349250">
                  <a:moveTo>
                    <a:pt x="0" y="0"/>
                  </a:moveTo>
                  <a:lnTo>
                    <a:pt x="0" y="348996"/>
                  </a:lnTo>
                  <a:lnTo>
                    <a:pt x="685800" y="348996"/>
                  </a:lnTo>
                  <a:lnTo>
                    <a:pt x="685800" y="0"/>
                  </a:lnTo>
                  <a:lnTo>
                    <a:pt x="0" y="0"/>
                  </a:lnTo>
                  <a:close/>
                </a:path>
              </a:pathLst>
            </a:custGeom>
            <a:ln w="12700">
              <a:solidFill>
                <a:srgbClr val="010101"/>
              </a:solidFill>
            </a:ln>
          </p:spPr>
          <p:txBody>
            <a:bodyPr wrap="square" lIns="0" tIns="0" rIns="0" bIns="0" rtlCol="0"/>
            <a:lstStyle/>
            <a:p>
              <a:endParaRPr>
                <a:solidFill>
                  <a:prstClr val="black"/>
                </a:solidFill>
                <a:latin typeface="Calibri"/>
              </a:endParaRPr>
            </a:p>
          </p:txBody>
        </p:sp>
      </p:grpSp>
      <p:graphicFrame>
        <p:nvGraphicFramePr>
          <p:cNvPr id="10" name="object 10"/>
          <p:cNvGraphicFramePr>
            <a:graphicFrameLocks noGrp="1"/>
          </p:cNvGraphicFramePr>
          <p:nvPr/>
        </p:nvGraphicFramePr>
        <p:xfrm>
          <a:off x="4502404" y="2946400"/>
          <a:ext cx="2743200" cy="348996"/>
        </p:xfrm>
        <a:graphic>
          <a:graphicData uri="http://schemas.openxmlformats.org/drawingml/2006/table">
            <a:tbl>
              <a:tblPr firstRow="1" bandRow="1">
                <a:tableStyleId>{2D5ABB26-0587-4C30-8999-92F81FD0307C}</a:tableStyleId>
              </a:tblPr>
              <a:tblGrid>
                <a:gridCol w="685800">
                  <a:extLst>
                    <a:ext uri="{9D8B030D-6E8A-4147-A177-3AD203B41FA5}">
                      <a16:colId xmlns:a16="http://schemas.microsoft.com/office/drawing/2014/main" val="20000"/>
                    </a:ext>
                  </a:extLst>
                </a:gridCol>
                <a:gridCol w="685800">
                  <a:extLst>
                    <a:ext uri="{9D8B030D-6E8A-4147-A177-3AD203B41FA5}">
                      <a16:colId xmlns:a16="http://schemas.microsoft.com/office/drawing/2014/main" val="20001"/>
                    </a:ext>
                  </a:extLst>
                </a:gridCol>
                <a:gridCol w="1371600">
                  <a:extLst>
                    <a:ext uri="{9D8B030D-6E8A-4147-A177-3AD203B41FA5}">
                      <a16:colId xmlns:a16="http://schemas.microsoft.com/office/drawing/2014/main" val="20002"/>
                    </a:ext>
                  </a:extLst>
                </a:gridCol>
              </a:tblGrid>
              <a:tr h="348996">
                <a:tc>
                  <a:txBody>
                    <a:bodyPr/>
                    <a:lstStyle/>
                    <a:p>
                      <a:pPr>
                        <a:lnSpc>
                          <a:spcPct val="100000"/>
                        </a:lnSpc>
                      </a:pPr>
                      <a:endParaRPr sz="1500">
                        <a:latin typeface="Times New Roman"/>
                        <a:cs typeface="Times New Roman"/>
                      </a:endParaRPr>
                    </a:p>
                  </a:txBody>
                  <a:tcPr marL="0" marR="0" marT="0" marB="0">
                    <a:lnL w="12700">
                      <a:solidFill>
                        <a:srgbClr val="010101"/>
                      </a:solidFill>
                      <a:prstDash val="solid"/>
                    </a:lnL>
                    <a:lnR w="12700">
                      <a:solidFill>
                        <a:srgbClr val="010101"/>
                      </a:solidFill>
                      <a:prstDash val="solid"/>
                    </a:lnR>
                    <a:lnT w="19050">
                      <a:solidFill>
                        <a:srgbClr val="010101"/>
                      </a:solidFill>
                      <a:prstDash val="solid"/>
                    </a:lnT>
                    <a:lnB w="19050">
                      <a:solidFill>
                        <a:srgbClr val="010101"/>
                      </a:solidFill>
                      <a:prstDash val="solid"/>
                    </a:lnB>
                  </a:tcPr>
                </a:tc>
                <a:tc>
                  <a:txBody>
                    <a:bodyPr/>
                    <a:lstStyle/>
                    <a:p>
                      <a:pPr>
                        <a:lnSpc>
                          <a:spcPct val="100000"/>
                        </a:lnSpc>
                      </a:pPr>
                      <a:endParaRPr sz="1500">
                        <a:latin typeface="Times New Roman"/>
                        <a:cs typeface="Times New Roman"/>
                      </a:endParaRPr>
                    </a:p>
                  </a:txBody>
                  <a:tcPr marL="0" marR="0" marT="0" marB="0">
                    <a:lnL w="12700">
                      <a:solidFill>
                        <a:srgbClr val="010101"/>
                      </a:solidFill>
                      <a:prstDash val="solid"/>
                    </a:lnL>
                    <a:lnR w="12700">
                      <a:solidFill>
                        <a:srgbClr val="010101"/>
                      </a:solidFill>
                      <a:prstDash val="solid"/>
                    </a:lnR>
                    <a:lnT w="19050">
                      <a:solidFill>
                        <a:srgbClr val="010101"/>
                      </a:solidFill>
                      <a:prstDash val="solid"/>
                    </a:lnT>
                    <a:lnB w="19050">
                      <a:solidFill>
                        <a:srgbClr val="010101"/>
                      </a:solidFill>
                      <a:prstDash val="solid"/>
                    </a:lnB>
                    <a:solidFill>
                      <a:srgbClr val="DDDDDD"/>
                    </a:solidFill>
                  </a:tcPr>
                </a:tc>
                <a:tc>
                  <a:txBody>
                    <a:bodyPr/>
                    <a:lstStyle/>
                    <a:p>
                      <a:pPr>
                        <a:lnSpc>
                          <a:spcPct val="100000"/>
                        </a:lnSpc>
                      </a:pPr>
                      <a:endParaRPr sz="1500">
                        <a:latin typeface="Times New Roman"/>
                        <a:cs typeface="Times New Roman"/>
                      </a:endParaRPr>
                    </a:p>
                  </a:txBody>
                  <a:tcPr marL="0" marR="0" marT="0" marB="0">
                    <a:lnL w="12700">
                      <a:solidFill>
                        <a:srgbClr val="010101"/>
                      </a:solidFill>
                      <a:prstDash val="solid"/>
                    </a:lnL>
                    <a:lnR w="12700">
                      <a:solidFill>
                        <a:srgbClr val="010101"/>
                      </a:solidFill>
                      <a:prstDash val="solid"/>
                    </a:lnR>
                    <a:lnT w="19050">
                      <a:solidFill>
                        <a:srgbClr val="010101"/>
                      </a:solidFill>
                      <a:prstDash val="solid"/>
                    </a:lnT>
                    <a:lnB w="19050">
                      <a:solidFill>
                        <a:srgbClr val="010101"/>
                      </a:solidFill>
                      <a:prstDash val="solid"/>
                    </a:lnB>
                  </a:tcPr>
                </a:tc>
                <a:extLst>
                  <a:ext uri="{0D108BD9-81ED-4DB2-BD59-A6C34878D82A}">
                    <a16:rowId xmlns:a16="http://schemas.microsoft.com/office/drawing/2014/main" val="10000"/>
                  </a:ext>
                </a:extLst>
              </a:tr>
            </a:tbl>
          </a:graphicData>
        </a:graphic>
      </p:graphicFrame>
      <p:graphicFrame>
        <p:nvGraphicFramePr>
          <p:cNvPr id="11" name="object 11"/>
          <p:cNvGraphicFramePr>
            <a:graphicFrameLocks noGrp="1"/>
          </p:cNvGraphicFramePr>
          <p:nvPr/>
        </p:nvGraphicFramePr>
        <p:xfrm>
          <a:off x="4502404" y="3403601"/>
          <a:ext cx="2743200" cy="348995"/>
        </p:xfrm>
        <a:graphic>
          <a:graphicData uri="http://schemas.openxmlformats.org/drawingml/2006/table">
            <a:tbl>
              <a:tblPr firstRow="1" bandRow="1">
                <a:tableStyleId>{2D5ABB26-0587-4C30-8999-92F81FD0307C}</a:tableStyleId>
              </a:tblPr>
              <a:tblGrid>
                <a:gridCol w="1371600">
                  <a:extLst>
                    <a:ext uri="{9D8B030D-6E8A-4147-A177-3AD203B41FA5}">
                      <a16:colId xmlns:a16="http://schemas.microsoft.com/office/drawing/2014/main" val="20000"/>
                    </a:ext>
                  </a:extLst>
                </a:gridCol>
                <a:gridCol w="685800">
                  <a:extLst>
                    <a:ext uri="{9D8B030D-6E8A-4147-A177-3AD203B41FA5}">
                      <a16:colId xmlns:a16="http://schemas.microsoft.com/office/drawing/2014/main" val="20001"/>
                    </a:ext>
                  </a:extLst>
                </a:gridCol>
                <a:gridCol w="685800">
                  <a:extLst>
                    <a:ext uri="{9D8B030D-6E8A-4147-A177-3AD203B41FA5}">
                      <a16:colId xmlns:a16="http://schemas.microsoft.com/office/drawing/2014/main" val="20002"/>
                    </a:ext>
                  </a:extLst>
                </a:gridCol>
              </a:tblGrid>
              <a:tr h="348995">
                <a:tc>
                  <a:txBody>
                    <a:bodyPr/>
                    <a:lstStyle/>
                    <a:p>
                      <a:pPr>
                        <a:lnSpc>
                          <a:spcPct val="100000"/>
                        </a:lnSpc>
                      </a:pPr>
                      <a:endParaRPr sz="1500">
                        <a:latin typeface="Times New Roman"/>
                        <a:cs typeface="Times New Roman"/>
                      </a:endParaRPr>
                    </a:p>
                  </a:txBody>
                  <a:tcPr marL="0" marR="0" marT="0" marB="0">
                    <a:lnL w="12700">
                      <a:solidFill>
                        <a:srgbClr val="010101"/>
                      </a:solidFill>
                      <a:prstDash val="solid"/>
                    </a:lnL>
                    <a:lnR w="12700">
                      <a:solidFill>
                        <a:srgbClr val="010101"/>
                      </a:solidFill>
                      <a:prstDash val="solid"/>
                    </a:lnR>
                    <a:lnT w="19050">
                      <a:solidFill>
                        <a:srgbClr val="010101"/>
                      </a:solidFill>
                      <a:prstDash val="solid"/>
                    </a:lnT>
                    <a:lnB w="19050">
                      <a:solidFill>
                        <a:srgbClr val="010101"/>
                      </a:solidFill>
                      <a:prstDash val="solid"/>
                    </a:lnB>
                  </a:tcPr>
                </a:tc>
                <a:tc>
                  <a:txBody>
                    <a:bodyPr/>
                    <a:lstStyle/>
                    <a:p>
                      <a:pPr>
                        <a:lnSpc>
                          <a:spcPct val="100000"/>
                        </a:lnSpc>
                      </a:pPr>
                      <a:endParaRPr sz="1500">
                        <a:latin typeface="Times New Roman"/>
                        <a:cs typeface="Times New Roman"/>
                      </a:endParaRPr>
                    </a:p>
                  </a:txBody>
                  <a:tcPr marL="0" marR="0" marT="0" marB="0">
                    <a:lnL w="12700">
                      <a:solidFill>
                        <a:srgbClr val="010101"/>
                      </a:solidFill>
                      <a:prstDash val="solid"/>
                    </a:lnL>
                    <a:lnR w="12700">
                      <a:solidFill>
                        <a:srgbClr val="010101"/>
                      </a:solidFill>
                      <a:prstDash val="solid"/>
                    </a:lnR>
                    <a:lnT w="19050">
                      <a:solidFill>
                        <a:srgbClr val="010101"/>
                      </a:solidFill>
                      <a:prstDash val="solid"/>
                    </a:lnT>
                    <a:lnB w="19050">
                      <a:solidFill>
                        <a:srgbClr val="010101"/>
                      </a:solidFill>
                      <a:prstDash val="solid"/>
                    </a:lnB>
                    <a:solidFill>
                      <a:srgbClr val="DDDDDD"/>
                    </a:solidFill>
                  </a:tcPr>
                </a:tc>
                <a:tc>
                  <a:txBody>
                    <a:bodyPr/>
                    <a:lstStyle/>
                    <a:p>
                      <a:pPr>
                        <a:lnSpc>
                          <a:spcPct val="100000"/>
                        </a:lnSpc>
                      </a:pPr>
                      <a:endParaRPr sz="1500">
                        <a:latin typeface="Times New Roman"/>
                        <a:cs typeface="Times New Roman"/>
                      </a:endParaRPr>
                    </a:p>
                  </a:txBody>
                  <a:tcPr marL="0" marR="0" marT="0" marB="0">
                    <a:lnL w="12700">
                      <a:solidFill>
                        <a:srgbClr val="010101"/>
                      </a:solidFill>
                      <a:prstDash val="solid"/>
                    </a:lnL>
                    <a:lnR w="12700">
                      <a:solidFill>
                        <a:srgbClr val="010101"/>
                      </a:solidFill>
                      <a:prstDash val="solid"/>
                    </a:lnR>
                    <a:lnT w="19050">
                      <a:solidFill>
                        <a:srgbClr val="010101"/>
                      </a:solidFill>
                      <a:prstDash val="solid"/>
                    </a:lnT>
                    <a:lnB w="19050">
                      <a:solidFill>
                        <a:srgbClr val="010101"/>
                      </a:solidFill>
                      <a:prstDash val="solid"/>
                    </a:lnB>
                  </a:tcPr>
                </a:tc>
                <a:extLst>
                  <a:ext uri="{0D108BD9-81ED-4DB2-BD59-A6C34878D82A}">
                    <a16:rowId xmlns:a16="http://schemas.microsoft.com/office/drawing/2014/main" val="10000"/>
                  </a:ext>
                </a:extLst>
              </a:tr>
            </a:tbl>
          </a:graphicData>
        </a:graphic>
      </p:graphicFrame>
      <p:grpSp>
        <p:nvGrpSpPr>
          <p:cNvPr id="12" name="object 12"/>
          <p:cNvGrpSpPr/>
          <p:nvPr/>
        </p:nvGrpSpPr>
        <p:grpSpPr>
          <a:xfrm>
            <a:off x="4502404" y="3739135"/>
            <a:ext cx="3291840" cy="474345"/>
            <a:chOff x="2978404" y="3739134"/>
            <a:chExt cx="3291840" cy="474345"/>
          </a:xfrm>
        </p:grpSpPr>
        <p:sp>
          <p:nvSpPr>
            <p:cNvPr id="13" name="object 13"/>
            <p:cNvSpPr/>
            <p:nvPr/>
          </p:nvSpPr>
          <p:spPr>
            <a:xfrm>
              <a:off x="2984754" y="3857244"/>
              <a:ext cx="2743200" cy="349885"/>
            </a:xfrm>
            <a:custGeom>
              <a:avLst/>
              <a:gdLst/>
              <a:ahLst/>
              <a:cxnLst/>
              <a:rect l="l" t="t" r="r" b="b"/>
              <a:pathLst>
                <a:path w="2743200" h="349885">
                  <a:moveTo>
                    <a:pt x="0" y="0"/>
                  </a:moveTo>
                  <a:lnTo>
                    <a:pt x="0" y="349758"/>
                  </a:lnTo>
                  <a:lnTo>
                    <a:pt x="2743200" y="349758"/>
                  </a:lnTo>
                  <a:lnTo>
                    <a:pt x="2743200" y="0"/>
                  </a:lnTo>
                  <a:lnTo>
                    <a:pt x="0" y="0"/>
                  </a:lnTo>
                  <a:close/>
                </a:path>
              </a:pathLst>
            </a:custGeom>
            <a:ln w="12699">
              <a:solidFill>
                <a:srgbClr val="010101"/>
              </a:solidFill>
            </a:ln>
          </p:spPr>
          <p:txBody>
            <a:bodyPr wrap="square" lIns="0" tIns="0" rIns="0" bIns="0" rtlCol="0"/>
            <a:lstStyle/>
            <a:p>
              <a:endParaRPr>
                <a:solidFill>
                  <a:prstClr val="black"/>
                </a:solidFill>
                <a:latin typeface="Calibri"/>
              </a:endParaRPr>
            </a:p>
          </p:txBody>
        </p:sp>
        <p:sp>
          <p:nvSpPr>
            <p:cNvPr id="14" name="object 14"/>
            <p:cNvSpPr/>
            <p:nvPr/>
          </p:nvSpPr>
          <p:spPr>
            <a:xfrm>
              <a:off x="5041392" y="3857244"/>
              <a:ext cx="685800" cy="349250"/>
            </a:xfrm>
            <a:custGeom>
              <a:avLst/>
              <a:gdLst/>
              <a:ahLst/>
              <a:cxnLst/>
              <a:rect l="l" t="t" r="r" b="b"/>
              <a:pathLst>
                <a:path w="685800" h="349250">
                  <a:moveTo>
                    <a:pt x="685800" y="348996"/>
                  </a:moveTo>
                  <a:lnTo>
                    <a:pt x="685800" y="0"/>
                  </a:lnTo>
                  <a:lnTo>
                    <a:pt x="0" y="0"/>
                  </a:lnTo>
                  <a:lnTo>
                    <a:pt x="0" y="348996"/>
                  </a:lnTo>
                  <a:lnTo>
                    <a:pt x="685800" y="348996"/>
                  </a:lnTo>
                  <a:close/>
                </a:path>
              </a:pathLst>
            </a:custGeom>
            <a:solidFill>
              <a:srgbClr val="DDDDDD"/>
            </a:solidFill>
          </p:spPr>
          <p:txBody>
            <a:bodyPr wrap="square" lIns="0" tIns="0" rIns="0" bIns="0" rtlCol="0"/>
            <a:lstStyle/>
            <a:p>
              <a:endParaRPr>
                <a:solidFill>
                  <a:prstClr val="black"/>
                </a:solidFill>
                <a:latin typeface="Calibri"/>
              </a:endParaRPr>
            </a:p>
          </p:txBody>
        </p:sp>
        <p:sp>
          <p:nvSpPr>
            <p:cNvPr id="15" name="object 15"/>
            <p:cNvSpPr/>
            <p:nvPr/>
          </p:nvSpPr>
          <p:spPr>
            <a:xfrm>
              <a:off x="5042154" y="3857244"/>
              <a:ext cx="685800" cy="349885"/>
            </a:xfrm>
            <a:custGeom>
              <a:avLst/>
              <a:gdLst/>
              <a:ahLst/>
              <a:cxnLst/>
              <a:rect l="l" t="t" r="r" b="b"/>
              <a:pathLst>
                <a:path w="685800" h="349885">
                  <a:moveTo>
                    <a:pt x="0" y="0"/>
                  </a:moveTo>
                  <a:lnTo>
                    <a:pt x="0" y="349758"/>
                  </a:lnTo>
                  <a:lnTo>
                    <a:pt x="685800" y="349758"/>
                  </a:lnTo>
                  <a:lnTo>
                    <a:pt x="685800" y="0"/>
                  </a:lnTo>
                  <a:lnTo>
                    <a:pt x="0" y="0"/>
                  </a:lnTo>
                  <a:close/>
                </a:path>
              </a:pathLst>
            </a:custGeom>
            <a:ln w="12700">
              <a:solidFill>
                <a:srgbClr val="010101"/>
              </a:solidFill>
            </a:ln>
          </p:spPr>
          <p:txBody>
            <a:bodyPr wrap="square" lIns="0" tIns="0" rIns="0" bIns="0" rtlCol="0"/>
            <a:lstStyle/>
            <a:p>
              <a:endParaRPr>
                <a:solidFill>
                  <a:prstClr val="black"/>
                </a:solidFill>
                <a:latin typeface="Calibri"/>
              </a:endParaRPr>
            </a:p>
          </p:txBody>
        </p:sp>
        <p:sp>
          <p:nvSpPr>
            <p:cNvPr id="16" name="object 16"/>
            <p:cNvSpPr/>
            <p:nvPr/>
          </p:nvSpPr>
          <p:spPr>
            <a:xfrm>
              <a:off x="5727954" y="3739134"/>
              <a:ext cx="542290" cy="293370"/>
            </a:xfrm>
            <a:custGeom>
              <a:avLst/>
              <a:gdLst/>
              <a:ahLst/>
              <a:cxnLst/>
              <a:rect l="l" t="t" r="r" b="b"/>
              <a:pathLst>
                <a:path w="542289" h="293370">
                  <a:moveTo>
                    <a:pt x="64518" y="253091"/>
                  </a:moveTo>
                  <a:lnTo>
                    <a:pt x="48768" y="223265"/>
                  </a:lnTo>
                  <a:lnTo>
                    <a:pt x="0" y="293369"/>
                  </a:lnTo>
                  <a:lnTo>
                    <a:pt x="50292" y="292010"/>
                  </a:lnTo>
                  <a:lnTo>
                    <a:pt x="50292" y="262889"/>
                  </a:lnTo>
                  <a:lnTo>
                    <a:pt x="51054" y="259841"/>
                  </a:lnTo>
                  <a:lnTo>
                    <a:pt x="53340" y="259079"/>
                  </a:lnTo>
                  <a:lnTo>
                    <a:pt x="64518" y="253091"/>
                  </a:lnTo>
                  <a:close/>
                </a:path>
                <a:path w="542289" h="293370">
                  <a:moveTo>
                    <a:pt x="68977" y="261534"/>
                  </a:moveTo>
                  <a:lnTo>
                    <a:pt x="64518" y="253091"/>
                  </a:lnTo>
                  <a:lnTo>
                    <a:pt x="53340" y="259079"/>
                  </a:lnTo>
                  <a:lnTo>
                    <a:pt x="51054" y="259841"/>
                  </a:lnTo>
                  <a:lnTo>
                    <a:pt x="50292" y="262889"/>
                  </a:lnTo>
                  <a:lnTo>
                    <a:pt x="51816" y="265175"/>
                  </a:lnTo>
                  <a:lnTo>
                    <a:pt x="52578" y="267462"/>
                  </a:lnTo>
                  <a:lnTo>
                    <a:pt x="55625" y="268224"/>
                  </a:lnTo>
                  <a:lnTo>
                    <a:pt x="57912" y="267462"/>
                  </a:lnTo>
                  <a:lnTo>
                    <a:pt x="68977" y="261534"/>
                  </a:lnTo>
                  <a:close/>
                </a:path>
                <a:path w="542289" h="293370">
                  <a:moveTo>
                    <a:pt x="84582" y="291083"/>
                  </a:moveTo>
                  <a:lnTo>
                    <a:pt x="68977" y="261534"/>
                  </a:lnTo>
                  <a:lnTo>
                    <a:pt x="57912" y="267462"/>
                  </a:lnTo>
                  <a:lnTo>
                    <a:pt x="55625" y="268224"/>
                  </a:lnTo>
                  <a:lnTo>
                    <a:pt x="52578" y="267462"/>
                  </a:lnTo>
                  <a:lnTo>
                    <a:pt x="51816" y="265175"/>
                  </a:lnTo>
                  <a:lnTo>
                    <a:pt x="50292" y="262889"/>
                  </a:lnTo>
                  <a:lnTo>
                    <a:pt x="50292" y="292010"/>
                  </a:lnTo>
                  <a:lnTo>
                    <a:pt x="84582" y="291083"/>
                  </a:lnTo>
                  <a:close/>
                </a:path>
                <a:path w="542289" h="293370">
                  <a:moveTo>
                    <a:pt x="541781" y="6095"/>
                  </a:moveTo>
                  <a:lnTo>
                    <a:pt x="540257" y="3810"/>
                  </a:lnTo>
                  <a:lnTo>
                    <a:pt x="539496" y="1524"/>
                  </a:lnTo>
                  <a:lnTo>
                    <a:pt x="536448" y="0"/>
                  </a:lnTo>
                  <a:lnTo>
                    <a:pt x="534162" y="1524"/>
                  </a:lnTo>
                  <a:lnTo>
                    <a:pt x="64518" y="253091"/>
                  </a:lnTo>
                  <a:lnTo>
                    <a:pt x="68977" y="261534"/>
                  </a:lnTo>
                  <a:lnTo>
                    <a:pt x="538734" y="9905"/>
                  </a:lnTo>
                  <a:lnTo>
                    <a:pt x="541020" y="8381"/>
                  </a:lnTo>
                  <a:lnTo>
                    <a:pt x="541781" y="6095"/>
                  </a:lnTo>
                  <a:close/>
                </a:path>
              </a:pathLst>
            </a:custGeom>
            <a:solidFill>
              <a:srgbClr val="010101"/>
            </a:solidFill>
          </p:spPr>
          <p:txBody>
            <a:bodyPr wrap="square" lIns="0" tIns="0" rIns="0" bIns="0" rtlCol="0"/>
            <a:lstStyle/>
            <a:p>
              <a:endParaRPr>
                <a:solidFill>
                  <a:prstClr val="black"/>
                </a:solidFill>
                <a:latin typeface="Calibri"/>
              </a:endParaRPr>
            </a:p>
          </p:txBody>
        </p:sp>
      </p:grpSp>
      <p:sp>
        <p:nvSpPr>
          <p:cNvPr id="17" name="object 17"/>
          <p:cNvSpPr txBox="1"/>
          <p:nvPr/>
        </p:nvSpPr>
        <p:spPr>
          <a:xfrm>
            <a:off x="2136902" y="810329"/>
            <a:ext cx="7452359" cy="3389389"/>
          </a:xfrm>
          <a:prstGeom prst="rect">
            <a:avLst/>
          </a:prstGeom>
        </p:spPr>
        <p:txBody>
          <a:bodyPr vert="horz" wrap="square" lIns="0" tIns="67310" rIns="0" bIns="0" rtlCol="0">
            <a:spAutoFit/>
          </a:bodyPr>
          <a:lstStyle/>
          <a:p>
            <a:pPr marL="12700">
              <a:spcBef>
                <a:spcPts val="530"/>
              </a:spcBef>
            </a:pPr>
            <a:r>
              <a:rPr sz="900" dirty="0">
                <a:solidFill>
                  <a:srgbClr val="630021"/>
                </a:solidFill>
                <a:latin typeface="Marlett"/>
                <a:cs typeface="Marlett"/>
              </a:rPr>
              <a:t></a:t>
            </a:r>
            <a:r>
              <a:rPr sz="900" dirty="0">
                <a:solidFill>
                  <a:srgbClr val="630021"/>
                </a:solidFill>
                <a:latin typeface="Times New Roman"/>
                <a:cs typeface="Times New Roman"/>
              </a:rPr>
              <a:t>  </a:t>
            </a:r>
            <a:r>
              <a:rPr sz="900" spc="215" dirty="0">
                <a:solidFill>
                  <a:srgbClr val="630021"/>
                </a:solidFill>
                <a:latin typeface="Times New Roman"/>
                <a:cs typeface="Times New Roman"/>
              </a:rPr>
              <a:t> </a:t>
            </a:r>
            <a:r>
              <a:rPr b="1" spc="-5" dirty="0">
                <a:solidFill>
                  <a:srgbClr val="630021"/>
                </a:solidFill>
                <a:latin typeface="Arial"/>
                <a:cs typeface="Arial"/>
              </a:rPr>
              <a:t>Create</a:t>
            </a:r>
            <a:r>
              <a:rPr b="1" spc="-15" dirty="0">
                <a:solidFill>
                  <a:srgbClr val="630021"/>
                </a:solidFill>
                <a:latin typeface="Arial"/>
                <a:cs typeface="Arial"/>
              </a:rPr>
              <a:t> </a:t>
            </a:r>
            <a:r>
              <a:rPr b="1" dirty="0">
                <a:solidFill>
                  <a:srgbClr val="630021"/>
                </a:solidFill>
                <a:latin typeface="Arial"/>
                <a:cs typeface="Arial"/>
              </a:rPr>
              <a:t>a</a:t>
            </a:r>
            <a:r>
              <a:rPr b="1" spc="-15" dirty="0">
                <a:solidFill>
                  <a:srgbClr val="630021"/>
                </a:solidFill>
                <a:latin typeface="Arial"/>
                <a:cs typeface="Arial"/>
              </a:rPr>
              <a:t> </a:t>
            </a:r>
            <a:r>
              <a:rPr b="1" spc="-5" dirty="0">
                <a:solidFill>
                  <a:srgbClr val="630021"/>
                </a:solidFill>
                <a:latin typeface="Arial"/>
                <a:cs typeface="Arial"/>
              </a:rPr>
              <a:t>K-fold</a:t>
            </a:r>
            <a:r>
              <a:rPr b="1" spc="-15" dirty="0">
                <a:solidFill>
                  <a:srgbClr val="630021"/>
                </a:solidFill>
                <a:latin typeface="Arial"/>
                <a:cs typeface="Arial"/>
              </a:rPr>
              <a:t> </a:t>
            </a:r>
            <a:r>
              <a:rPr b="1" dirty="0">
                <a:solidFill>
                  <a:srgbClr val="630021"/>
                </a:solidFill>
                <a:latin typeface="Arial"/>
                <a:cs typeface="Arial"/>
              </a:rPr>
              <a:t>partition</a:t>
            </a:r>
            <a:r>
              <a:rPr b="1" spc="-10" dirty="0">
                <a:solidFill>
                  <a:srgbClr val="630021"/>
                </a:solidFill>
                <a:latin typeface="Arial"/>
                <a:cs typeface="Arial"/>
              </a:rPr>
              <a:t> </a:t>
            </a:r>
            <a:r>
              <a:rPr b="1" dirty="0">
                <a:solidFill>
                  <a:srgbClr val="630021"/>
                </a:solidFill>
                <a:latin typeface="Arial"/>
                <a:cs typeface="Arial"/>
              </a:rPr>
              <a:t>of</a:t>
            </a:r>
            <a:r>
              <a:rPr b="1" spc="-10" dirty="0">
                <a:solidFill>
                  <a:srgbClr val="630021"/>
                </a:solidFill>
                <a:latin typeface="Arial"/>
                <a:cs typeface="Arial"/>
              </a:rPr>
              <a:t> </a:t>
            </a:r>
            <a:r>
              <a:rPr b="1" dirty="0">
                <a:solidFill>
                  <a:srgbClr val="630021"/>
                </a:solidFill>
                <a:latin typeface="Arial"/>
                <a:cs typeface="Arial"/>
              </a:rPr>
              <a:t>the</a:t>
            </a:r>
            <a:r>
              <a:rPr b="1" spc="-10" dirty="0">
                <a:solidFill>
                  <a:srgbClr val="630021"/>
                </a:solidFill>
                <a:latin typeface="Arial"/>
                <a:cs typeface="Arial"/>
              </a:rPr>
              <a:t> </a:t>
            </a:r>
            <a:r>
              <a:rPr b="1" dirty="0">
                <a:solidFill>
                  <a:srgbClr val="630021"/>
                </a:solidFill>
                <a:latin typeface="Arial"/>
                <a:cs typeface="Arial"/>
              </a:rPr>
              <a:t>the</a:t>
            </a:r>
            <a:r>
              <a:rPr b="1" spc="-15" dirty="0">
                <a:solidFill>
                  <a:srgbClr val="630021"/>
                </a:solidFill>
                <a:latin typeface="Arial"/>
                <a:cs typeface="Arial"/>
              </a:rPr>
              <a:t> </a:t>
            </a:r>
            <a:r>
              <a:rPr b="1" dirty="0">
                <a:solidFill>
                  <a:srgbClr val="630021"/>
                </a:solidFill>
                <a:latin typeface="Arial"/>
                <a:cs typeface="Arial"/>
              </a:rPr>
              <a:t>dataset</a:t>
            </a:r>
            <a:endParaRPr dirty="0">
              <a:solidFill>
                <a:prstClr val="black"/>
              </a:solidFill>
              <a:latin typeface="Arial"/>
              <a:cs typeface="Arial"/>
            </a:endParaRPr>
          </a:p>
          <a:p>
            <a:pPr marL="697865" marR="5080" indent="-226060">
              <a:spcBef>
                <a:spcPts val="385"/>
              </a:spcBef>
            </a:pPr>
            <a:r>
              <a:rPr sz="800" spc="-5" dirty="0">
                <a:solidFill>
                  <a:prstClr val="black"/>
                </a:solidFill>
                <a:latin typeface="Marlett"/>
                <a:cs typeface="Marlett"/>
              </a:rPr>
              <a:t></a:t>
            </a:r>
            <a:r>
              <a:rPr sz="800" spc="285" dirty="0">
                <a:solidFill>
                  <a:prstClr val="black"/>
                </a:solidFill>
                <a:latin typeface="Times New Roman"/>
                <a:cs typeface="Times New Roman"/>
              </a:rPr>
              <a:t>  </a:t>
            </a:r>
            <a:r>
              <a:rPr sz="1600" dirty="0">
                <a:solidFill>
                  <a:prstClr val="black"/>
                </a:solidFill>
                <a:latin typeface="Microsoft Sans Serif"/>
                <a:cs typeface="Microsoft Sans Serif"/>
              </a:rPr>
              <a:t>For</a:t>
            </a:r>
            <a:r>
              <a:rPr sz="1600" spc="20" dirty="0">
                <a:solidFill>
                  <a:prstClr val="black"/>
                </a:solidFill>
                <a:latin typeface="Microsoft Sans Serif"/>
                <a:cs typeface="Microsoft Sans Serif"/>
              </a:rPr>
              <a:t> </a:t>
            </a:r>
            <a:r>
              <a:rPr sz="1600" spc="-5" dirty="0">
                <a:solidFill>
                  <a:prstClr val="black"/>
                </a:solidFill>
                <a:latin typeface="Microsoft Sans Serif"/>
                <a:cs typeface="Microsoft Sans Serif"/>
              </a:rPr>
              <a:t>each</a:t>
            </a:r>
            <a:r>
              <a:rPr sz="1600" spc="15" dirty="0">
                <a:solidFill>
                  <a:prstClr val="black"/>
                </a:solidFill>
                <a:latin typeface="Microsoft Sans Serif"/>
                <a:cs typeface="Microsoft Sans Serif"/>
              </a:rPr>
              <a:t> </a:t>
            </a:r>
            <a:r>
              <a:rPr sz="1600" spc="-5" dirty="0">
                <a:solidFill>
                  <a:prstClr val="black"/>
                </a:solidFill>
                <a:latin typeface="Microsoft Sans Serif"/>
                <a:cs typeface="Microsoft Sans Serif"/>
              </a:rPr>
              <a:t>of</a:t>
            </a:r>
            <a:r>
              <a:rPr sz="1600" spc="15" dirty="0">
                <a:solidFill>
                  <a:prstClr val="black"/>
                </a:solidFill>
                <a:latin typeface="Microsoft Sans Serif"/>
                <a:cs typeface="Microsoft Sans Serif"/>
              </a:rPr>
              <a:t> </a:t>
            </a:r>
            <a:r>
              <a:rPr sz="1600" dirty="0">
                <a:solidFill>
                  <a:prstClr val="black"/>
                </a:solidFill>
                <a:latin typeface="Microsoft Sans Serif"/>
                <a:cs typeface="Microsoft Sans Serif"/>
              </a:rPr>
              <a:t>K</a:t>
            </a:r>
            <a:r>
              <a:rPr sz="1600" spc="20" dirty="0">
                <a:solidFill>
                  <a:prstClr val="black"/>
                </a:solidFill>
                <a:latin typeface="Microsoft Sans Serif"/>
                <a:cs typeface="Microsoft Sans Serif"/>
              </a:rPr>
              <a:t> </a:t>
            </a:r>
            <a:r>
              <a:rPr sz="1600" spc="-5" dirty="0">
                <a:solidFill>
                  <a:prstClr val="black"/>
                </a:solidFill>
                <a:latin typeface="Microsoft Sans Serif"/>
                <a:cs typeface="Microsoft Sans Serif"/>
              </a:rPr>
              <a:t>experiments,</a:t>
            </a:r>
            <a:r>
              <a:rPr sz="1600" spc="25" dirty="0">
                <a:solidFill>
                  <a:prstClr val="black"/>
                </a:solidFill>
                <a:latin typeface="Microsoft Sans Serif"/>
                <a:cs typeface="Microsoft Sans Serif"/>
              </a:rPr>
              <a:t> </a:t>
            </a:r>
            <a:r>
              <a:rPr sz="1600" spc="-5" dirty="0">
                <a:solidFill>
                  <a:prstClr val="black"/>
                </a:solidFill>
                <a:latin typeface="Microsoft Sans Serif"/>
                <a:cs typeface="Microsoft Sans Serif"/>
              </a:rPr>
              <a:t>use</a:t>
            </a:r>
            <a:r>
              <a:rPr sz="1600" spc="20" dirty="0">
                <a:solidFill>
                  <a:prstClr val="black"/>
                </a:solidFill>
                <a:latin typeface="Microsoft Sans Serif"/>
                <a:cs typeface="Microsoft Sans Serif"/>
              </a:rPr>
              <a:t> </a:t>
            </a:r>
            <a:r>
              <a:rPr sz="1600" spc="-5" dirty="0">
                <a:solidFill>
                  <a:prstClr val="black"/>
                </a:solidFill>
                <a:latin typeface="Microsoft Sans Serif"/>
                <a:cs typeface="Microsoft Sans Serif"/>
              </a:rPr>
              <a:t>K-1</a:t>
            </a:r>
            <a:r>
              <a:rPr sz="1600" spc="20" dirty="0">
                <a:solidFill>
                  <a:prstClr val="black"/>
                </a:solidFill>
                <a:latin typeface="Microsoft Sans Serif"/>
                <a:cs typeface="Microsoft Sans Serif"/>
              </a:rPr>
              <a:t> </a:t>
            </a:r>
            <a:r>
              <a:rPr sz="1600" spc="-5" dirty="0">
                <a:solidFill>
                  <a:prstClr val="black"/>
                </a:solidFill>
                <a:latin typeface="Microsoft Sans Serif"/>
                <a:cs typeface="Microsoft Sans Serif"/>
              </a:rPr>
              <a:t>folds</a:t>
            </a:r>
            <a:r>
              <a:rPr sz="1600" spc="25" dirty="0">
                <a:solidFill>
                  <a:prstClr val="black"/>
                </a:solidFill>
                <a:latin typeface="Microsoft Sans Serif"/>
                <a:cs typeface="Microsoft Sans Serif"/>
              </a:rPr>
              <a:t> </a:t>
            </a:r>
            <a:r>
              <a:rPr sz="1600" spc="-5" dirty="0">
                <a:solidFill>
                  <a:prstClr val="black"/>
                </a:solidFill>
                <a:latin typeface="Microsoft Sans Serif"/>
                <a:cs typeface="Microsoft Sans Serif"/>
              </a:rPr>
              <a:t>for</a:t>
            </a:r>
            <a:r>
              <a:rPr sz="1600" spc="30" dirty="0">
                <a:solidFill>
                  <a:prstClr val="black"/>
                </a:solidFill>
                <a:latin typeface="Microsoft Sans Serif"/>
                <a:cs typeface="Microsoft Sans Serif"/>
              </a:rPr>
              <a:t> </a:t>
            </a:r>
            <a:r>
              <a:rPr sz="1600" spc="-10" dirty="0">
                <a:solidFill>
                  <a:prstClr val="black"/>
                </a:solidFill>
                <a:latin typeface="Microsoft Sans Serif"/>
                <a:cs typeface="Microsoft Sans Serif"/>
              </a:rPr>
              <a:t>training</a:t>
            </a:r>
            <a:r>
              <a:rPr sz="1600" spc="10" dirty="0">
                <a:solidFill>
                  <a:prstClr val="black"/>
                </a:solidFill>
                <a:latin typeface="Microsoft Sans Serif"/>
                <a:cs typeface="Microsoft Sans Serif"/>
              </a:rPr>
              <a:t> </a:t>
            </a:r>
            <a:r>
              <a:rPr sz="1600" spc="-5" dirty="0">
                <a:solidFill>
                  <a:prstClr val="black"/>
                </a:solidFill>
                <a:latin typeface="Microsoft Sans Serif"/>
                <a:cs typeface="Microsoft Sans Serif"/>
              </a:rPr>
              <a:t>and</a:t>
            </a:r>
            <a:r>
              <a:rPr sz="1600" spc="25" dirty="0">
                <a:solidFill>
                  <a:prstClr val="black"/>
                </a:solidFill>
                <a:latin typeface="Microsoft Sans Serif"/>
                <a:cs typeface="Microsoft Sans Serif"/>
              </a:rPr>
              <a:t> </a:t>
            </a:r>
            <a:r>
              <a:rPr sz="1600" dirty="0">
                <a:solidFill>
                  <a:prstClr val="black"/>
                </a:solidFill>
                <a:latin typeface="Microsoft Sans Serif"/>
                <a:cs typeface="Microsoft Sans Serif"/>
              </a:rPr>
              <a:t>a</a:t>
            </a:r>
            <a:r>
              <a:rPr sz="1600" spc="20" dirty="0">
                <a:solidFill>
                  <a:prstClr val="black"/>
                </a:solidFill>
                <a:latin typeface="Microsoft Sans Serif"/>
                <a:cs typeface="Microsoft Sans Serif"/>
              </a:rPr>
              <a:t> </a:t>
            </a:r>
            <a:r>
              <a:rPr sz="1600" spc="-5" dirty="0">
                <a:solidFill>
                  <a:prstClr val="black"/>
                </a:solidFill>
                <a:latin typeface="Microsoft Sans Serif"/>
                <a:cs typeface="Microsoft Sans Serif"/>
              </a:rPr>
              <a:t>different</a:t>
            </a:r>
            <a:r>
              <a:rPr sz="1600" spc="20" dirty="0">
                <a:solidFill>
                  <a:prstClr val="black"/>
                </a:solidFill>
                <a:latin typeface="Microsoft Sans Serif"/>
                <a:cs typeface="Microsoft Sans Serif"/>
              </a:rPr>
              <a:t> </a:t>
            </a:r>
            <a:r>
              <a:rPr sz="1600" spc="-5" dirty="0">
                <a:solidFill>
                  <a:prstClr val="black"/>
                </a:solidFill>
                <a:latin typeface="Microsoft Sans Serif"/>
                <a:cs typeface="Microsoft Sans Serif"/>
              </a:rPr>
              <a:t>fold</a:t>
            </a:r>
            <a:r>
              <a:rPr sz="1600" spc="25" dirty="0">
                <a:solidFill>
                  <a:prstClr val="black"/>
                </a:solidFill>
                <a:latin typeface="Microsoft Sans Serif"/>
                <a:cs typeface="Microsoft Sans Serif"/>
              </a:rPr>
              <a:t> </a:t>
            </a:r>
            <a:r>
              <a:rPr sz="1600" dirty="0">
                <a:solidFill>
                  <a:prstClr val="black"/>
                </a:solidFill>
                <a:latin typeface="Microsoft Sans Serif"/>
                <a:cs typeface="Microsoft Sans Serif"/>
              </a:rPr>
              <a:t>for </a:t>
            </a:r>
            <a:r>
              <a:rPr sz="1600" spc="-409" dirty="0">
                <a:solidFill>
                  <a:prstClr val="black"/>
                </a:solidFill>
                <a:latin typeface="Microsoft Sans Serif"/>
                <a:cs typeface="Microsoft Sans Serif"/>
              </a:rPr>
              <a:t> </a:t>
            </a:r>
            <a:r>
              <a:rPr sz="1600" spc="-10" dirty="0">
                <a:solidFill>
                  <a:prstClr val="black"/>
                </a:solidFill>
                <a:latin typeface="Microsoft Sans Serif"/>
                <a:cs typeface="Microsoft Sans Serif"/>
              </a:rPr>
              <a:t>testing</a:t>
            </a:r>
            <a:endParaRPr sz="1600" dirty="0">
              <a:solidFill>
                <a:prstClr val="black"/>
              </a:solidFill>
              <a:latin typeface="Microsoft Sans Serif"/>
              <a:cs typeface="Microsoft Sans Serif"/>
            </a:endParaRPr>
          </a:p>
          <a:p>
            <a:pPr marL="928369">
              <a:spcBef>
                <a:spcPts val="345"/>
              </a:spcBef>
              <a:tabLst>
                <a:tab pos="1152525" algn="l"/>
              </a:tabLst>
            </a:pPr>
            <a:r>
              <a:rPr sz="700" dirty="0">
                <a:solidFill>
                  <a:prstClr val="black"/>
                </a:solidFill>
                <a:latin typeface="Marlett"/>
                <a:cs typeface="Marlett"/>
              </a:rPr>
              <a:t></a:t>
            </a:r>
            <a:r>
              <a:rPr sz="700" dirty="0">
                <a:solidFill>
                  <a:prstClr val="black"/>
                </a:solidFill>
                <a:latin typeface="Times New Roman"/>
                <a:cs typeface="Times New Roman"/>
              </a:rPr>
              <a:t>	</a:t>
            </a:r>
            <a:r>
              <a:rPr sz="1400" spc="-10" dirty="0">
                <a:solidFill>
                  <a:prstClr val="black"/>
                </a:solidFill>
                <a:latin typeface="Microsoft Sans Serif"/>
                <a:cs typeface="Microsoft Sans Serif"/>
              </a:rPr>
              <a:t>This</a:t>
            </a:r>
            <a:r>
              <a:rPr sz="1400" spc="15" dirty="0">
                <a:solidFill>
                  <a:prstClr val="black"/>
                </a:solidFill>
                <a:latin typeface="Microsoft Sans Serif"/>
                <a:cs typeface="Microsoft Sans Serif"/>
              </a:rPr>
              <a:t> </a:t>
            </a:r>
            <a:r>
              <a:rPr sz="1400" spc="-10" dirty="0">
                <a:solidFill>
                  <a:prstClr val="black"/>
                </a:solidFill>
                <a:latin typeface="Microsoft Sans Serif"/>
                <a:cs typeface="Microsoft Sans Serif"/>
              </a:rPr>
              <a:t>procedure</a:t>
            </a:r>
            <a:r>
              <a:rPr sz="1400" spc="20" dirty="0">
                <a:solidFill>
                  <a:prstClr val="black"/>
                </a:solidFill>
                <a:latin typeface="Microsoft Sans Serif"/>
                <a:cs typeface="Microsoft Sans Serif"/>
              </a:rPr>
              <a:t> </a:t>
            </a:r>
            <a:r>
              <a:rPr sz="1400" spc="-10" dirty="0">
                <a:solidFill>
                  <a:prstClr val="black"/>
                </a:solidFill>
                <a:latin typeface="Microsoft Sans Serif"/>
                <a:cs typeface="Microsoft Sans Serif"/>
              </a:rPr>
              <a:t>is</a:t>
            </a:r>
            <a:r>
              <a:rPr sz="1400" spc="20" dirty="0">
                <a:solidFill>
                  <a:prstClr val="black"/>
                </a:solidFill>
                <a:latin typeface="Microsoft Sans Serif"/>
                <a:cs typeface="Microsoft Sans Serif"/>
              </a:rPr>
              <a:t> </a:t>
            </a:r>
            <a:r>
              <a:rPr sz="1400" spc="-10" dirty="0">
                <a:solidFill>
                  <a:prstClr val="black"/>
                </a:solidFill>
                <a:latin typeface="Microsoft Sans Serif"/>
                <a:cs typeface="Microsoft Sans Serif"/>
              </a:rPr>
              <a:t>illustrated</a:t>
            </a:r>
            <a:r>
              <a:rPr sz="1400" spc="20" dirty="0">
                <a:solidFill>
                  <a:prstClr val="black"/>
                </a:solidFill>
                <a:latin typeface="Microsoft Sans Serif"/>
                <a:cs typeface="Microsoft Sans Serif"/>
              </a:rPr>
              <a:t> </a:t>
            </a:r>
            <a:r>
              <a:rPr sz="1400" spc="-10" dirty="0">
                <a:solidFill>
                  <a:prstClr val="black"/>
                </a:solidFill>
                <a:latin typeface="Microsoft Sans Serif"/>
                <a:cs typeface="Microsoft Sans Serif"/>
              </a:rPr>
              <a:t>in</a:t>
            </a:r>
            <a:r>
              <a:rPr sz="1400" spc="30" dirty="0">
                <a:solidFill>
                  <a:prstClr val="black"/>
                </a:solidFill>
                <a:latin typeface="Microsoft Sans Serif"/>
                <a:cs typeface="Microsoft Sans Serif"/>
              </a:rPr>
              <a:t> </a:t>
            </a:r>
            <a:r>
              <a:rPr sz="1400" spc="-5" dirty="0">
                <a:solidFill>
                  <a:prstClr val="black"/>
                </a:solidFill>
                <a:latin typeface="Microsoft Sans Serif"/>
                <a:cs typeface="Microsoft Sans Serif"/>
              </a:rPr>
              <a:t>the</a:t>
            </a:r>
            <a:r>
              <a:rPr sz="1400" spc="15" dirty="0">
                <a:solidFill>
                  <a:prstClr val="black"/>
                </a:solidFill>
                <a:latin typeface="Microsoft Sans Serif"/>
                <a:cs typeface="Microsoft Sans Serif"/>
              </a:rPr>
              <a:t> </a:t>
            </a:r>
            <a:r>
              <a:rPr sz="1400" spc="-10" dirty="0">
                <a:solidFill>
                  <a:prstClr val="black"/>
                </a:solidFill>
                <a:latin typeface="Microsoft Sans Serif"/>
                <a:cs typeface="Microsoft Sans Serif"/>
              </a:rPr>
              <a:t>following</a:t>
            </a:r>
            <a:r>
              <a:rPr sz="1400" spc="15" dirty="0">
                <a:solidFill>
                  <a:prstClr val="black"/>
                </a:solidFill>
                <a:latin typeface="Microsoft Sans Serif"/>
                <a:cs typeface="Microsoft Sans Serif"/>
              </a:rPr>
              <a:t> </a:t>
            </a:r>
            <a:r>
              <a:rPr sz="1400" spc="-10" dirty="0">
                <a:solidFill>
                  <a:prstClr val="black"/>
                </a:solidFill>
                <a:latin typeface="Microsoft Sans Serif"/>
                <a:cs typeface="Microsoft Sans Serif"/>
              </a:rPr>
              <a:t>figure</a:t>
            </a:r>
            <a:r>
              <a:rPr sz="1400" spc="15" dirty="0">
                <a:solidFill>
                  <a:prstClr val="black"/>
                </a:solidFill>
                <a:latin typeface="Microsoft Sans Serif"/>
                <a:cs typeface="Microsoft Sans Serif"/>
              </a:rPr>
              <a:t> </a:t>
            </a:r>
            <a:r>
              <a:rPr sz="1400" spc="-5" dirty="0">
                <a:solidFill>
                  <a:prstClr val="black"/>
                </a:solidFill>
                <a:latin typeface="Microsoft Sans Serif"/>
                <a:cs typeface="Microsoft Sans Serif"/>
              </a:rPr>
              <a:t>for</a:t>
            </a:r>
            <a:r>
              <a:rPr sz="1400" spc="15" dirty="0">
                <a:solidFill>
                  <a:prstClr val="black"/>
                </a:solidFill>
                <a:latin typeface="Microsoft Sans Serif"/>
                <a:cs typeface="Microsoft Sans Serif"/>
              </a:rPr>
              <a:t> </a:t>
            </a:r>
            <a:r>
              <a:rPr sz="1400" spc="-10" dirty="0">
                <a:solidFill>
                  <a:prstClr val="black"/>
                </a:solidFill>
                <a:latin typeface="Microsoft Sans Serif"/>
                <a:cs typeface="Microsoft Sans Serif"/>
              </a:rPr>
              <a:t>K=4</a:t>
            </a:r>
            <a:endParaRPr sz="1400" dirty="0">
              <a:solidFill>
                <a:prstClr val="black"/>
              </a:solidFill>
              <a:latin typeface="Microsoft Sans Serif"/>
              <a:cs typeface="Microsoft Sans Serif"/>
            </a:endParaRPr>
          </a:p>
          <a:p>
            <a:pPr marL="2884170">
              <a:spcBef>
                <a:spcPts val="590"/>
              </a:spcBef>
            </a:pPr>
            <a:r>
              <a:rPr sz="1200" spc="-5" dirty="0">
                <a:solidFill>
                  <a:prstClr val="black"/>
                </a:solidFill>
                <a:latin typeface="Microsoft Sans Serif"/>
                <a:cs typeface="Microsoft Sans Serif"/>
              </a:rPr>
              <a:t>Total number</a:t>
            </a:r>
            <a:r>
              <a:rPr sz="1200" dirty="0">
                <a:solidFill>
                  <a:prstClr val="black"/>
                </a:solidFill>
                <a:latin typeface="Microsoft Sans Serif"/>
                <a:cs typeface="Microsoft Sans Serif"/>
              </a:rPr>
              <a:t> </a:t>
            </a:r>
            <a:r>
              <a:rPr sz="1200" spc="-5" dirty="0">
                <a:solidFill>
                  <a:prstClr val="black"/>
                </a:solidFill>
                <a:latin typeface="Microsoft Sans Serif"/>
                <a:cs typeface="Microsoft Sans Serif"/>
              </a:rPr>
              <a:t>of</a:t>
            </a:r>
            <a:r>
              <a:rPr sz="1200" dirty="0">
                <a:solidFill>
                  <a:prstClr val="black"/>
                </a:solidFill>
                <a:latin typeface="Microsoft Sans Serif"/>
                <a:cs typeface="Microsoft Sans Serif"/>
              </a:rPr>
              <a:t> examples</a:t>
            </a:r>
          </a:p>
          <a:p>
            <a:endParaRPr sz="1300" dirty="0">
              <a:solidFill>
                <a:prstClr val="black"/>
              </a:solidFill>
              <a:latin typeface="Microsoft Sans Serif"/>
              <a:cs typeface="Microsoft Sans Serif"/>
            </a:endParaRPr>
          </a:p>
          <a:p>
            <a:pPr>
              <a:spcBef>
                <a:spcPts val="20"/>
              </a:spcBef>
            </a:pPr>
            <a:endParaRPr sz="1200" dirty="0">
              <a:solidFill>
                <a:prstClr val="black"/>
              </a:solidFill>
              <a:latin typeface="Microsoft Sans Serif"/>
              <a:cs typeface="Microsoft Sans Serif"/>
            </a:endParaRPr>
          </a:p>
          <a:p>
            <a:pPr marL="1229995"/>
            <a:r>
              <a:rPr sz="1200" spc="-5" dirty="0">
                <a:solidFill>
                  <a:prstClr val="black"/>
                </a:solidFill>
                <a:latin typeface="Microsoft Sans Serif"/>
                <a:cs typeface="Microsoft Sans Serif"/>
              </a:rPr>
              <a:t>Experiment</a:t>
            </a:r>
            <a:r>
              <a:rPr sz="1200" spc="-70" dirty="0">
                <a:solidFill>
                  <a:prstClr val="black"/>
                </a:solidFill>
                <a:latin typeface="Microsoft Sans Serif"/>
                <a:cs typeface="Microsoft Sans Serif"/>
              </a:rPr>
              <a:t> </a:t>
            </a:r>
            <a:r>
              <a:rPr sz="1200" dirty="0">
                <a:solidFill>
                  <a:prstClr val="black"/>
                </a:solidFill>
                <a:latin typeface="Microsoft Sans Serif"/>
                <a:cs typeface="Microsoft Sans Serif"/>
              </a:rPr>
              <a:t>1</a:t>
            </a:r>
          </a:p>
          <a:p>
            <a:pPr>
              <a:spcBef>
                <a:spcPts val="10"/>
              </a:spcBef>
            </a:pPr>
            <a:endParaRPr sz="1900" dirty="0">
              <a:solidFill>
                <a:prstClr val="black"/>
              </a:solidFill>
              <a:latin typeface="Microsoft Sans Serif"/>
              <a:cs typeface="Microsoft Sans Serif"/>
            </a:endParaRPr>
          </a:p>
          <a:p>
            <a:pPr marL="1229995"/>
            <a:r>
              <a:rPr sz="1200" spc="-5" dirty="0">
                <a:solidFill>
                  <a:prstClr val="black"/>
                </a:solidFill>
                <a:latin typeface="Microsoft Sans Serif"/>
                <a:cs typeface="Microsoft Sans Serif"/>
              </a:rPr>
              <a:t>Experiment</a:t>
            </a:r>
            <a:r>
              <a:rPr sz="1200" spc="-70" dirty="0">
                <a:solidFill>
                  <a:prstClr val="black"/>
                </a:solidFill>
                <a:latin typeface="Microsoft Sans Serif"/>
                <a:cs typeface="Microsoft Sans Serif"/>
              </a:rPr>
              <a:t> </a:t>
            </a:r>
            <a:r>
              <a:rPr sz="1200" dirty="0">
                <a:solidFill>
                  <a:prstClr val="black"/>
                </a:solidFill>
                <a:latin typeface="Microsoft Sans Serif"/>
                <a:cs typeface="Microsoft Sans Serif"/>
              </a:rPr>
              <a:t>2</a:t>
            </a:r>
          </a:p>
          <a:p>
            <a:pPr>
              <a:spcBef>
                <a:spcPts val="10"/>
              </a:spcBef>
            </a:pPr>
            <a:endParaRPr sz="1900" dirty="0">
              <a:solidFill>
                <a:prstClr val="black"/>
              </a:solidFill>
              <a:latin typeface="Microsoft Sans Serif"/>
              <a:cs typeface="Microsoft Sans Serif"/>
            </a:endParaRPr>
          </a:p>
          <a:p>
            <a:pPr marL="1242060">
              <a:lnSpc>
                <a:spcPts val="1375"/>
              </a:lnSpc>
            </a:pPr>
            <a:r>
              <a:rPr sz="1200" spc="-5" dirty="0">
                <a:solidFill>
                  <a:prstClr val="black"/>
                </a:solidFill>
                <a:latin typeface="Microsoft Sans Serif"/>
                <a:cs typeface="Microsoft Sans Serif"/>
              </a:rPr>
              <a:t>Experiment</a:t>
            </a:r>
            <a:r>
              <a:rPr sz="1200" spc="-70" dirty="0">
                <a:solidFill>
                  <a:prstClr val="black"/>
                </a:solidFill>
                <a:latin typeface="Microsoft Sans Serif"/>
                <a:cs typeface="Microsoft Sans Serif"/>
              </a:rPr>
              <a:t> </a:t>
            </a:r>
            <a:r>
              <a:rPr sz="1200" dirty="0">
                <a:solidFill>
                  <a:prstClr val="black"/>
                </a:solidFill>
                <a:latin typeface="Microsoft Sans Serif"/>
                <a:cs typeface="Microsoft Sans Serif"/>
              </a:rPr>
              <a:t>3</a:t>
            </a:r>
          </a:p>
          <a:p>
            <a:pPr marL="5741670">
              <a:lnSpc>
                <a:spcPts val="1375"/>
              </a:lnSpc>
            </a:pPr>
            <a:r>
              <a:rPr sz="1200" dirty="0">
                <a:solidFill>
                  <a:prstClr val="black"/>
                </a:solidFill>
                <a:latin typeface="Microsoft Sans Serif"/>
                <a:cs typeface="Microsoft Sans Serif"/>
              </a:rPr>
              <a:t>Test</a:t>
            </a:r>
            <a:r>
              <a:rPr sz="1200" spc="-30" dirty="0">
                <a:solidFill>
                  <a:prstClr val="black"/>
                </a:solidFill>
                <a:latin typeface="Microsoft Sans Serif"/>
                <a:cs typeface="Microsoft Sans Serif"/>
              </a:rPr>
              <a:t> </a:t>
            </a:r>
            <a:r>
              <a:rPr sz="1200" spc="-5" dirty="0">
                <a:solidFill>
                  <a:prstClr val="black"/>
                </a:solidFill>
                <a:latin typeface="Microsoft Sans Serif"/>
                <a:cs typeface="Microsoft Sans Serif"/>
              </a:rPr>
              <a:t>examples</a:t>
            </a:r>
            <a:endParaRPr sz="1200" dirty="0">
              <a:solidFill>
                <a:prstClr val="black"/>
              </a:solidFill>
              <a:latin typeface="Microsoft Sans Serif"/>
              <a:cs typeface="Microsoft Sans Serif"/>
            </a:endParaRPr>
          </a:p>
          <a:p>
            <a:pPr marL="1229995">
              <a:spcBef>
                <a:spcPts val="775"/>
              </a:spcBef>
            </a:pPr>
            <a:r>
              <a:rPr sz="1200" spc="-5" dirty="0">
                <a:solidFill>
                  <a:prstClr val="black"/>
                </a:solidFill>
                <a:latin typeface="Microsoft Sans Serif"/>
                <a:cs typeface="Microsoft Sans Serif"/>
              </a:rPr>
              <a:t>Experiment</a:t>
            </a:r>
            <a:r>
              <a:rPr sz="1200" spc="-25" dirty="0">
                <a:solidFill>
                  <a:prstClr val="black"/>
                </a:solidFill>
                <a:latin typeface="Microsoft Sans Serif"/>
                <a:cs typeface="Microsoft Sans Serif"/>
              </a:rPr>
              <a:t> </a:t>
            </a:r>
            <a:r>
              <a:rPr sz="1200" dirty="0">
                <a:solidFill>
                  <a:prstClr val="black"/>
                </a:solidFill>
                <a:latin typeface="Microsoft Sans Serif"/>
                <a:cs typeface="Microsoft Sans Serif"/>
              </a:rPr>
              <a:t>4</a:t>
            </a:r>
          </a:p>
        </p:txBody>
      </p:sp>
      <p:sp>
        <p:nvSpPr>
          <p:cNvPr id="18" name="object 18"/>
          <p:cNvSpPr/>
          <p:nvPr/>
        </p:nvSpPr>
        <p:spPr>
          <a:xfrm>
            <a:off x="5943600" y="5923026"/>
            <a:ext cx="175260" cy="0"/>
          </a:xfrm>
          <a:custGeom>
            <a:avLst/>
            <a:gdLst/>
            <a:ahLst/>
            <a:cxnLst/>
            <a:rect l="l" t="t" r="r" b="b"/>
            <a:pathLst>
              <a:path w="175260">
                <a:moveTo>
                  <a:pt x="0" y="0"/>
                </a:moveTo>
                <a:lnTo>
                  <a:pt x="175260" y="0"/>
                </a:lnTo>
              </a:path>
            </a:pathLst>
          </a:custGeom>
          <a:ln w="9550">
            <a:solidFill>
              <a:srgbClr val="000000"/>
            </a:solidFill>
          </a:ln>
        </p:spPr>
        <p:txBody>
          <a:bodyPr wrap="square" lIns="0" tIns="0" rIns="0" bIns="0" rtlCol="0"/>
          <a:lstStyle/>
          <a:p>
            <a:endParaRPr>
              <a:solidFill>
                <a:prstClr val="black"/>
              </a:solidFill>
              <a:latin typeface="Calibri"/>
            </a:endParaRPr>
          </a:p>
        </p:txBody>
      </p:sp>
      <p:sp>
        <p:nvSpPr>
          <p:cNvPr id="19" name="object 19"/>
          <p:cNvSpPr txBox="1"/>
          <p:nvPr/>
        </p:nvSpPr>
        <p:spPr>
          <a:xfrm>
            <a:off x="5527814" y="5737801"/>
            <a:ext cx="364490" cy="301625"/>
          </a:xfrm>
          <a:prstGeom prst="rect">
            <a:avLst/>
          </a:prstGeom>
        </p:spPr>
        <p:txBody>
          <a:bodyPr vert="horz" wrap="square" lIns="0" tIns="13335" rIns="0" bIns="0" rtlCol="0">
            <a:spAutoFit/>
          </a:bodyPr>
          <a:lstStyle/>
          <a:p>
            <a:pPr marL="12700">
              <a:spcBef>
                <a:spcPts val="105"/>
              </a:spcBef>
            </a:pPr>
            <a:r>
              <a:rPr spc="5" dirty="0">
                <a:solidFill>
                  <a:prstClr val="black"/>
                </a:solidFill>
                <a:latin typeface="Microsoft Sans Serif"/>
                <a:cs typeface="Microsoft Sans Serif"/>
              </a:rPr>
              <a:t>E</a:t>
            </a:r>
            <a:r>
              <a:rPr spc="-95" dirty="0">
                <a:solidFill>
                  <a:prstClr val="black"/>
                </a:solidFill>
                <a:latin typeface="Microsoft Sans Serif"/>
                <a:cs typeface="Microsoft Sans Serif"/>
              </a:rPr>
              <a:t> </a:t>
            </a:r>
            <a:r>
              <a:rPr dirty="0">
                <a:solidFill>
                  <a:prstClr val="black"/>
                </a:solidFill>
                <a:latin typeface="Symbol"/>
                <a:cs typeface="Symbol"/>
              </a:rPr>
              <a:t></a:t>
            </a:r>
            <a:endParaRPr>
              <a:solidFill>
                <a:prstClr val="black"/>
              </a:solidFill>
              <a:latin typeface="Symbol"/>
              <a:cs typeface="Symbol"/>
            </a:endParaRPr>
          </a:p>
        </p:txBody>
      </p:sp>
      <p:sp>
        <p:nvSpPr>
          <p:cNvPr id="25" name="object 25"/>
          <p:cNvSpPr txBox="1"/>
          <p:nvPr/>
        </p:nvSpPr>
        <p:spPr>
          <a:xfrm>
            <a:off x="10049507" y="6376364"/>
            <a:ext cx="81915" cy="125675"/>
          </a:xfrm>
          <a:prstGeom prst="rect">
            <a:avLst/>
          </a:prstGeom>
        </p:spPr>
        <p:txBody>
          <a:bodyPr vert="horz" wrap="square" lIns="0" tIns="2540" rIns="0" bIns="0" rtlCol="0">
            <a:spAutoFit/>
          </a:bodyPr>
          <a:lstStyle/>
          <a:p>
            <a:pPr marL="12700">
              <a:spcBef>
                <a:spcPts val="20"/>
              </a:spcBef>
            </a:pPr>
            <a:r>
              <a:rPr sz="800" b="1" i="1" spc="-5" dirty="0">
                <a:solidFill>
                  <a:srgbClr val="630021"/>
                </a:solidFill>
                <a:latin typeface="Arial"/>
                <a:cs typeface="Arial"/>
              </a:rPr>
              <a:t>6</a:t>
            </a:r>
            <a:endParaRPr sz="800">
              <a:solidFill>
                <a:prstClr val="black"/>
              </a:solidFill>
              <a:latin typeface="Arial"/>
              <a:cs typeface="Arial"/>
            </a:endParaRPr>
          </a:p>
        </p:txBody>
      </p:sp>
      <p:sp>
        <p:nvSpPr>
          <p:cNvPr id="20" name="object 20"/>
          <p:cNvSpPr txBox="1"/>
          <p:nvPr/>
        </p:nvSpPr>
        <p:spPr>
          <a:xfrm>
            <a:off x="6215127" y="5600329"/>
            <a:ext cx="114935" cy="175048"/>
          </a:xfrm>
          <a:prstGeom prst="rect">
            <a:avLst/>
          </a:prstGeom>
        </p:spPr>
        <p:txBody>
          <a:bodyPr vert="horz" wrap="square" lIns="0" tIns="13335" rIns="0" bIns="0" rtlCol="0">
            <a:spAutoFit/>
          </a:bodyPr>
          <a:lstStyle/>
          <a:p>
            <a:pPr marL="12700">
              <a:spcBef>
                <a:spcPts val="105"/>
              </a:spcBef>
            </a:pPr>
            <a:r>
              <a:rPr sz="1050" dirty="0">
                <a:solidFill>
                  <a:prstClr val="black"/>
                </a:solidFill>
                <a:latin typeface="Microsoft Sans Serif"/>
                <a:cs typeface="Microsoft Sans Serif"/>
              </a:rPr>
              <a:t>K</a:t>
            </a:r>
            <a:endParaRPr sz="1050">
              <a:solidFill>
                <a:prstClr val="black"/>
              </a:solidFill>
              <a:latin typeface="Microsoft Sans Serif"/>
              <a:cs typeface="Microsoft Sans Serif"/>
            </a:endParaRPr>
          </a:p>
        </p:txBody>
      </p:sp>
      <p:sp>
        <p:nvSpPr>
          <p:cNvPr id="21" name="object 21"/>
          <p:cNvSpPr txBox="1"/>
          <p:nvPr/>
        </p:nvSpPr>
        <p:spPr>
          <a:xfrm>
            <a:off x="6184646" y="6052963"/>
            <a:ext cx="203200" cy="175048"/>
          </a:xfrm>
          <a:prstGeom prst="rect">
            <a:avLst/>
          </a:prstGeom>
        </p:spPr>
        <p:txBody>
          <a:bodyPr vert="horz" wrap="square" lIns="0" tIns="13335" rIns="0" bIns="0" rtlCol="0">
            <a:spAutoFit/>
          </a:bodyPr>
          <a:lstStyle/>
          <a:p>
            <a:pPr marL="12700">
              <a:spcBef>
                <a:spcPts val="105"/>
              </a:spcBef>
            </a:pPr>
            <a:r>
              <a:rPr sz="1050" spc="15" dirty="0">
                <a:solidFill>
                  <a:prstClr val="black"/>
                </a:solidFill>
                <a:latin typeface="Microsoft Sans Serif"/>
                <a:cs typeface="Microsoft Sans Serif"/>
              </a:rPr>
              <a:t>i</a:t>
            </a:r>
            <a:r>
              <a:rPr sz="1050" spc="-35" dirty="0">
                <a:solidFill>
                  <a:prstClr val="black"/>
                </a:solidFill>
                <a:latin typeface="Symbol"/>
                <a:cs typeface="Symbol"/>
              </a:rPr>
              <a:t></a:t>
            </a:r>
            <a:r>
              <a:rPr sz="1050" dirty="0">
                <a:solidFill>
                  <a:prstClr val="black"/>
                </a:solidFill>
                <a:latin typeface="Microsoft Sans Serif"/>
                <a:cs typeface="Microsoft Sans Serif"/>
              </a:rPr>
              <a:t>1</a:t>
            </a:r>
            <a:endParaRPr sz="1050">
              <a:solidFill>
                <a:prstClr val="black"/>
              </a:solidFill>
              <a:latin typeface="Microsoft Sans Serif"/>
              <a:cs typeface="Microsoft Sans Serif"/>
            </a:endParaRPr>
          </a:p>
        </p:txBody>
      </p:sp>
      <p:sp>
        <p:nvSpPr>
          <p:cNvPr id="22" name="object 22"/>
          <p:cNvSpPr txBox="1"/>
          <p:nvPr/>
        </p:nvSpPr>
        <p:spPr>
          <a:xfrm>
            <a:off x="6144260" y="5680878"/>
            <a:ext cx="475615" cy="439420"/>
          </a:xfrm>
          <a:prstGeom prst="rect">
            <a:avLst/>
          </a:prstGeom>
        </p:spPr>
        <p:txBody>
          <a:bodyPr vert="horz" wrap="square" lIns="0" tIns="13970" rIns="0" bIns="0" rtlCol="0">
            <a:spAutoFit/>
          </a:bodyPr>
          <a:lstStyle/>
          <a:p>
            <a:pPr marL="12700">
              <a:spcBef>
                <a:spcPts val="110"/>
              </a:spcBef>
              <a:tabLst>
                <a:tab pos="432434" algn="l"/>
              </a:tabLst>
            </a:pPr>
            <a:r>
              <a:rPr sz="4050" spc="7" baseline="1028" dirty="0">
                <a:solidFill>
                  <a:prstClr val="black"/>
                </a:solidFill>
                <a:latin typeface="Symbol"/>
                <a:cs typeface="Symbol"/>
              </a:rPr>
              <a:t></a:t>
            </a:r>
            <a:r>
              <a:rPr sz="4050" spc="7" baseline="1028" dirty="0">
                <a:solidFill>
                  <a:prstClr val="black"/>
                </a:solidFill>
                <a:latin typeface="Times New Roman"/>
                <a:cs typeface="Times New Roman"/>
              </a:rPr>
              <a:t>	</a:t>
            </a:r>
            <a:r>
              <a:rPr sz="1050" spc="-10" dirty="0">
                <a:solidFill>
                  <a:prstClr val="black"/>
                </a:solidFill>
                <a:latin typeface="Microsoft Sans Serif"/>
                <a:cs typeface="Microsoft Sans Serif"/>
              </a:rPr>
              <a:t>i</a:t>
            </a:r>
            <a:endParaRPr sz="1050">
              <a:solidFill>
                <a:prstClr val="black"/>
              </a:solidFill>
              <a:latin typeface="Microsoft Sans Serif"/>
              <a:cs typeface="Microsoft Sans Serif"/>
            </a:endParaRPr>
          </a:p>
        </p:txBody>
      </p:sp>
      <p:sp>
        <p:nvSpPr>
          <p:cNvPr id="23" name="object 23"/>
          <p:cNvSpPr txBox="1"/>
          <p:nvPr/>
        </p:nvSpPr>
        <p:spPr>
          <a:xfrm>
            <a:off x="6406388" y="5737801"/>
            <a:ext cx="179070" cy="301625"/>
          </a:xfrm>
          <a:prstGeom prst="rect">
            <a:avLst/>
          </a:prstGeom>
        </p:spPr>
        <p:txBody>
          <a:bodyPr vert="horz" wrap="square" lIns="0" tIns="13335" rIns="0" bIns="0" rtlCol="0">
            <a:spAutoFit/>
          </a:bodyPr>
          <a:lstStyle/>
          <a:p>
            <a:pPr marL="12700">
              <a:spcBef>
                <a:spcPts val="105"/>
              </a:spcBef>
            </a:pPr>
            <a:r>
              <a:rPr spc="5" dirty="0">
                <a:solidFill>
                  <a:prstClr val="black"/>
                </a:solidFill>
                <a:latin typeface="Microsoft Sans Serif"/>
                <a:cs typeface="Microsoft Sans Serif"/>
              </a:rPr>
              <a:t>E</a:t>
            </a:r>
            <a:endParaRPr>
              <a:solidFill>
                <a:prstClr val="black"/>
              </a:solidFill>
              <a:latin typeface="Microsoft Sans Serif"/>
              <a:cs typeface="Microsoft Sans Serif"/>
            </a:endParaRPr>
          </a:p>
        </p:txBody>
      </p:sp>
      <p:sp>
        <p:nvSpPr>
          <p:cNvPr id="24" name="object 24"/>
          <p:cNvSpPr txBox="1"/>
          <p:nvPr/>
        </p:nvSpPr>
        <p:spPr>
          <a:xfrm>
            <a:off x="5932431" y="5544002"/>
            <a:ext cx="184150" cy="675005"/>
          </a:xfrm>
          <a:prstGeom prst="rect">
            <a:avLst/>
          </a:prstGeom>
        </p:spPr>
        <p:txBody>
          <a:bodyPr vert="horz" wrap="square" lIns="0" tIns="62865" rIns="0" bIns="0" rtlCol="0">
            <a:spAutoFit/>
          </a:bodyPr>
          <a:lstStyle/>
          <a:p>
            <a:pPr marL="42545">
              <a:spcBef>
                <a:spcPts val="495"/>
              </a:spcBef>
            </a:pPr>
            <a:r>
              <a:rPr dirty="0">
                <a:solidFill>
                  <a:prstClr val="black"/>
                </a:solidFill>
                <a:latin typeface="Microsoft Sans Serif"/>
                <a:cs typeface="Microsoft Sans Serif"/>
              </a:rPr>
              <a:t>1</a:t>
            </a:r>
            <a:endParaRPr>
              <a:solidFill>
                <a:prstClr val="black"/>
              </a:solidFill>
              <a:latin typeface="Microsoft Sans Serif"/>
              <a:cs typeface="Microsoft Sans Serif"/>
            </a:endParaRPr>
          </a:p>
          <a:p>
            <a:pPr marL="12700">
              <a:spcBef>
                <a:spcPts val="395"/>
              </a:spcBef>
            </a:pPr>
            <a:r>
              <a:rPr spc="5" dirty="0">
                <a:solidFill>
                  <a:prstClr val="black"/>
                </a:solidFill>
                <a:latin typeface="Microsoft Sans Serif"/>
                <a:cs typeface="Microsoft Sans Serif"/>
              </a:rPr>
              <a:t>K</a:t>
            </a:r>
            <a:endParaRPr>
              <a:solidFill>
                <a:prstClr val="black"/>
              </a:solidFill>
              <a:latin typeface="Microsoft Sans Serif"/>
              <a:cs typeface="Microsoft Sans Serif"/>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EEDF306-5D9A-45F3-8C55-449FC4DB29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28442" y="2557653"/>
            <a:ext cx="6735115" cy="781159"/>
          </a:xfrm>
          <a:prstGeom prst="rect">
            <a:avLst/>
          </a:prstGeom>
        </p:spPr>
      </p:pic>
      <p:sp>
        <p:nvSpPr>
          <p:cNvPr id="5" name="TextBox 4">
            <a:extLst>
              <a:ext uri="{FF2B5EF4-FFF2-40B4-BE49-F238E27FC236}">
                <a16:creationId xmlns:a16="http://schemas.microsoft.com/office/drawing/2014/main" id="{5EEB934D-E31B-4CDA-A3FE-C16F83A442D6}"/>
              </a:ext>
            </a:extLst>
          </p:cNvPr>
          <p:cNvSpPr txBox="1"/>
          <p:nvPr/>
        </p:nvSpPr>
        <p:spPr>
          <a:xfrm>
            <a:off x="2158739" y="989815"/>
            <a:ext cx="8719793" cy="769441"/>
          </a:xfrm>
          <a:prstGeom prst="rect">
            <a:avLst/>
          </a:prstGeom>
          <a:noFill/>
        </p:spPr>
        <p:txBody>
          <a:bodyPr wrap="square" rtlCol="0">
            <a:spAutoFit/>
          </a:bodyPr>
          <a:lstStyle/>
          <a:p>
            <a:r>
              <a:rPr lang="en-IN" sz="4400" b="1" dirty="0">
                <a:solidFill>
                  <a:srgbClr val="FF0000"/>
                </a:solidFill>
              </a:rPr>
              <a:t>For using </a:t>
            </a:r>
            <a:r>
              <a:rPr lang="en-IN" sz="4400" b="1" dirty="0" err="1">
                <a:solidFill>
                  <a:srgbClr val="FF0000"/>
                </a:solidFill>
              </a:rPr>
              <a:t>KFold</a:t>
            </a:r>
            <a:r>
              <a:rPr lang="en-IN" sz="4400" b="1" dirty="0">
                <a:solidFill>
                  <a:srgbClr val="FF0000"/>
                </a:solidFill>
              </a:rPr>
              <a:t> cross validation:</a:t>
            </a:r>
          </a:p>
        </p:txBody>
      </p:sp>
    </p:spTree>
    <p:extLst>
      <p:ext uri="{BB962C8B-B14F-4D97-AF65-F5344CB8AC3E}">
        <p14:creationId xmlns:p14="http://schemas.microsoft.com/office/powerpoint/2010/main" val="23110768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78DC58-6BDD-4103-9F9E-FBF293E82CFF}"/>
              </a:ext>
            </a:extLst>
          </p:cNvPr>
          <p:cNvSpPr>
            <a:spLocks noGrp="1"/>
          </p:cNvSpPr>
          <p:nvPr>
            <p:ph type="title"/>
          </p:nvPr>
        </p:nvSpPr>
        <p:spPr>
          <a:xfrm>
            <a:off x="766482" y="2534583"/>
            <a:ext cx="10515600" cy="1325563"/>
          </a:xfrm>
        </p:spPr>
        <p:txBody>
          <a:bodyPr>
            <a:noAutofit/>
          </a:bodyPr>
          <a:lstStyle/>
          <a:p>
            <a:r>
              <a:rPr lang="en-IN" sz="2800" dirty="0">
                <a:solidFill>
                  <a:srgbClr val="FF0000"/>
                </a:solidFill>
                <a:latin typeface="Times New Roman" panose="02020603050405020304" pitchFamily="18" charset="0"/>
                <a:cs typeface="Times New Roman" panose="02020603050405020304" pitchFamily="18" charset="0"/>
              </a:rPr>
              <a:t>The reason you want to fit a distribution to your data is it can be easier to work with and it is also more general.- it applies to every experiment of the same type. It is many types:</a:t>
            </a:r>
            <a:br>
              <a:rPr lang="en-IN" sz="2800" dirty="0">
                <a:solidFill>
                  <a:srgbClr val="FF0000"/>
                </a:solidFill>
                <a:latin typeface="Times New Roman" panose="02020603050405020304" pitchFamily="18" charset="0"/>
                <a:cs typeface="Times New Roman" panose="02020603050405020304" pitchFamily="18" charset="0"/>
              </a:rPr>
            </a:br>
            <a:r>
              <a:rPr lang="en-IN" sz="2800" dirty="0">
                <a:solidFill>
                  <a:srgbClr val="FF0000"/>
                </a:solidFill>
                <a:latin typeface="Times New Roman" panose="02020603050405020304" pitchFamily="18" charset="0"/>
                <a:cs typeface="Times New Roman" panose="02020603050405020304" pitchFamily="18" charset="0"/>
              </a:rPr>
              <a:t>Normal</a:t>
            </a:r>
            <a:br>
              <a:rPr lang="en-IN" sz="2800" dirty="0">
                <a:solidFill>
                  <a:srgbClr val="FF0000"/>
                </a:solidFill>
                <a:latin typeface="Times New Roman" panose="02020603050405020304" pitchFamily="18" charset="0"/>
                <a:cs typeface="Times New Roman" panose="02020603050405020304" pitchFamily="18" charset="0"/>
              </a:rPr>
            </a:br>
            <a:r>
              <a:rPr lang="en-IN" sz="2800" dirty="0">
                <a:solidFill>
                  <a:srgbClr val="FF0000"/>
                </a:solidFill>
                <a:latin typeface="Times New Roman" panose="02020603050405020304" pitchFamily="18" charset="0"/>
                <a:cs typeface="Times New Roman" panose="02020603050405020304" pitchFamily="18" charset="0"/>
              </a:rPr>
              <a:t>Exponential </a:t>
            </a:r>
            <a:br>
              <a:rPr lang="en-IN" sz="2800" dirty="0">
                <a:solidFill>
                  <a:srgbClr val="FF0000"/>
                </a:solidFill>
                <a:latin typeface="Times New Roman" panose="02020603050405020304" pitchFamily="18" charset="0"/>
                <a:cs typeface="Times New Roman" panose="02020603050405020304" pitchFamily="18" charset="0"/>
              </a:rPr>
            </a:br>
            <a:r>
              <a:rPr lang="en-IN" sz="2800" dirty="0">
                <a:solidFill>
                  <a:srgbClr val="FF0000"/>
                </a:solidFill>
                <a:latin typeface="Times New Roman" panose="02020603050405020304" pitchFamily="18" charset="0"/>
                <a:cs typeface="Times New Roman" panose="02020603050405020304" pitchFamily="18" charset="0"/>
              </a:rPr>
              <a:t>Gamma and so on.</a:t>
            </a:r>
            <a:br>
              <a:rPr lang="en-IN" sz="2800" dirty="0">
                <a:solidFill>
                  <a:srgbClr val="FF0000"/>
                </a:solidFill>
                <a:latin typeface="Times New Roman" panose="02020603050405020304" pitchFamily="18" charset="0"/>
                <a:cs typeface="Times New Roman" panose="02020603050405020304" pitchFamily="18" charset="0"/>
              </a:rPr>
            </a:br>
            <a:endParaRPr lang="en-IN" sz="2800"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7995123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323468" y="123837"/>
            <a:ext cx="7784589" cy="621580"/>
          </a:xfrm>
          <a:prstGeom prst="rect">
            <a:avLst/>
          </a:prstGeom>
        </p:spPr>
        <p:txBody>
          <a:bodyPr vert="horz" wrap="square" lIns="0" tIns="12065" rIns="0" bIns="0" rtlCol="0">
            <a:spAutoFit/>
          </a:bodyPr>
          <a:lstStyle/>
          <a:p>
            <a:pPr marL="12700">
              <a:spcBef>
                <a:spcPts val="95"/>
              </a:spcBef>
            </a:pPr>
            <a:r>
              <a:rPr spc="-5" dirty="0"/>
              <a:t>Leave-one-out</a:t>
            </a:r>
            <a:r>
              <a:rPr dirty="0"/>
              <a:t> </a:t>
            </a:r>
            <a:r>
              <a:rPr spc="-5" dirty="0"/>
              <a:t>Cross</a:t>
            </a:r>
            <a:r>
              <a:rPr spc="5" dirty="0"/>
              <a:t> </a:t>
            </a:r>
            <a:r>
              <a:rPr spc="-5" dirty="0"/>
              <a:t>Validation</a:t>
            </a:r>
          </a:p>
        </p:txBody>
      </p:sp>
      <p:sp>
        <p:nvSpPr>
          <p:cNvPr id="3" name="object 3"/>
          <p:cNvSpPr txBox="1"/>
          <p:nvPr/>
        </p:nvSpPr>
        <p:spPr>
          <a:xfrm>
            <a:off x="2136902" y="5238241"/>
            <a:ext cx="7686675" cy="575310"/>
          </a:xfrm>
          <a:prstGeom prst="rect">
            <a:avLst/>
          </a:prstGeom>
        </p:spPr>
        <p:txBody>
          <a:bodyPr vert="horz" wrap="square" lIns="0" tIns="12700" rIns="0" bIns="0" rtlCol="0">
            <a:spAutoFit/>
          </a:bodyPr>
          <a:lstStyle/>
          <a:p>
            <a:pPr marL="242570" marR="5080" indent="-230504">
              <a:spcBef>
                <a:spcPts val="100"/>
              </a:spcBef>
            </a:pPr>
            <a:r>
              <a:rPr sz="900" dirty="0">
                <a:solidFill>
                  <a:srgbClr val="630021"/>
                </a:solidFill>
                <a:latin typeface="Marlett"/>
                <a:cs typeface="Marlett"/>
              </a:rPr>
              <a:t></a:t>
            </a:r>
            <a:r>
              <a:rPr sz="900" spc="5" dirty="0">
                <a:solidFill>
                  <a:srgbClr val="630021"/>
                </a:solidFill>
                <a:latin typeface="Times New Roman"/>
                <a:cs typeface="Times New Roman"/>
              </a:rPr>
              <a:t> </a:t>
            </a:r>
            <a:r>
              <a:rPr b="1" spc="-15" dirty="0">
                <a:solidFill>
                  <a:srgbClr val="630021"/>
                </a:solidFill>
                <a:latin typeface="Arial"/>
                <a:cs typeface="Arial"/>
              </a:rPr>
              <a:t>As </a:t>
            </a:r>
            <a:r>
              <a:rPr b="1" dirty="0">
                <a:solidFill>
                  <a:srgbClr val="630021"/>
                </a:solidFill>
                <a:latin typeface="Arial"/>
                <a:cs typeface="Arial"/>
              </a:rPr>
              <a:t>usual, </a:t>
            </a:r>
            <a:r>
              <a:rPr b="1" spc="-5" dirty="0">
                <a:solidFill>
                  <a:srgbClr val="630021"/>
                </a:solidFill>
                <a:latin typeface="Arial"/>
                <a:cs typeface="Arial"/>
              </a:rPr>
              <a:t>the true error </a:t>
            </a:r>
            <a:r>
              <a:rPr b="1" dirty="0">
                <a:solidFill>
                  <a:srgbClr val="630021"/>
                </a:solidFill>
                <a:latin typeface="Arial"/>
                <a:cs typeface="Arial"/>
              </a:rPr>
              <a:t>is </a:t>
            </a:r>
            <a:r>
              <a:rPr b="1" spc="-5" dirty="0">
                <a:solidFill>
                  <a:srgbClr val="630021"/>
                </a:solidFill>
                <a:latin typeface="Arial"/>
                <a:cs typeface="Arial"/>
              </a:rPr>
              <a:t>estimated as the </a:t>
            </a:r>
            <a:r>
              <a:rPr b="1" spc="-10" dirty="0">
                <a:solidFill>
                  <a:srgbClr val="630021"/>
                </a:solidFill>
                <a:latin typeface="Arial"/>
                <a:cs typeface="Arial"/>
              </a:rPr>
              <a:t>average </a:t>
            </a:r>
            <a:r>
              <a:rPr b="1" spc="-5" dirty="0">
                <a:solidFill>
                  <a:srgbClr val="630021"/>
                </a:solidFill>
                <a:latin typeface="Arial"/>
                <a:cs typeface="Arial"/>
              </a:rPr>
              <a:t>error rate </a:t>
            </a:r>
            <a:r>
              <a:rPr b="1" dirty="0">
                <a:solidFill>
                  <a:srgbClr val="630021"/>
                </a:solidFill>
                <a:latin typeface="Arial"/>
                <a:cs typeface="Arial"/>
              </a:rPr>
              <a:t>on </a:t>
            </a:r>
            <a:r>
              <a:rPr b="1" spc="-5" dirty="0">
                <a:solidFill>
                  <a:srgbClr val="630021"/>
                </a:solidFill>
                <a:latin typeface="Arial"/>
                <a:cs typeface="Arial"/>
              </a:rPr>
              <a:t>test </a:t>
            </a:r>
            <a:r>
              <a:rPr b="1" spc="-490" dirty="0">
                <a:solidFill>
                  <a:srgbClr val="630021"/>
                </a:solidFill>
                <a:latin typeface="Arial"/>
                <a:cs typeface="Arial"/>
              </a:rPr>
              <a:t> </a:t>
            </a:r>
            <a:r>
              <a:rPr b="1" spc="-5" dirty="0">
                <a:solidFill>
                  <a:srgbClr val="630021"/>
                </a:solidFill>
                <a:latin typeface="Arial"/>
                <a:cs typeface="Arial"/>
              </a:rPr>
              <a:t>examples</a:t>
            </a:r>
            <a:endParaRPr>
              <a:solidFill>
                <a:prstClr val="black"/>
              </a:solidFill>
              <a:latin typeface="Arial"/>
              <a:cs typeface="Arial"/>
            </a:endParaRPr>
          </a:p>
        </p:txBody>
      </p:sp>
      <p:sp>
        <p:nvSpPr>
          <p:cNvPr id="4" name="object 4"/>
          <p:cNvSpPr/>
          <p:nvPr/>
        </p:nvSpPr>
        <p:spPr>
          <a:xfrm>
            <a:off x="5952744" y="5923026"/>
            <a:ext cx="168910" cy="0"/>
          </a:xfrm>
          <a:custGeom>
            <a:avLst/>
            <a:gdLst/>
            <a:ahLst/>
            <a:cxnLst/>
            <a:rect l="l" t="t" r="r" b="b"/>
            <a:pathLst>
              <a:path w="168910">
                <a:moveTo>
                  <a:pt x="0" y="0"/>
                </a:moveTo>
                <a:lnTo>
                  <a:pt x="168401" y="0"/>
                </a:lnTo>
              </a:path>
            </a:pathLst>
          </a:custGeom>
          <a:ln w="9550">
            <a:solidFill>
              <a:srgbClr val="000000"/>
            </a:solidFill>
          </a:ln>
        </p:spPr>
        <p:txBody>
          <a:bodyPr wrap="square" lIns="0" tIns="0" rIns="0" bIns="0" rtlCol="0"/>
          <a:lstStyle/>
          <a:p>
            <a:endParaRPr>
              <a:solidFill>
                <a:prstClr val="black"/>
              </a:solidFill>
              <a:latin typeface="Calibri"/>
            </a:endParaRPr>
          </a:p>
        </p:txBody>
      </p:sp>
      <p:sp>
        <p:nvSpPr>
          <p:cNvPr id="5" name="object 5"/>
          <p:cNvSpPr txBox="1"/>
          <p:nvPr/>
        </p:nvSpPr>
        <p:spPr>
          <a:xfrm>
            <a:off x="6219698" y="5600329"/>
            <a:ext cx="122555" cy="175048"/>
          </a:xfrm>
          <a:prstGeom prst="rect">
            <a:avLst/>
          </a:prstGeom>
        </p:spPr>
        <p:txBody>
          <a:bodyPr vert="horz" wrap="square" lIns="0" tIns="13335" rIns="0" bIns="0" rtlCol="0">
            <a:spAutoFit/>
          </a:bodyPr>
          <a:lstStyle/>
          <a:p>
            <a:pPr marL="12700">
              <a:spcBef>
                <a:spcPts val="105"/>
              </a:spcBef>
            </a:pPr>
            <a:r>
              <a:rPr sz="1050" dirty="0">
                <a:solidFill>
                  <a:prstClr val="black"/>
                </a:solidFill>
                <a:latin typeface="Microsoft Sans Serif"/>
                <a:cs typeface="Microsoft Sans Serif"/>
              </a:rPr>
              <a:t>N</a:t>
            </a:r>
            <a:endParaRPr sz="1050">
              <a:solidFill>
                <a:prstClr val="black"/>
              </a:solidFill>
              <a:latin typeface="Microsoft Sans Serif"/>
              <a:cs typeface="Microsoft Sans Serif"/>
            </a:endParaRPr>
          </a:p>
        </p:txBody>
      </p:sp>
      <p:sp>
        <p:nvSpPr>
          <p:cNvPr id="6" name="object 6"/>
          <p:cNvSpPr txBox="1"/>
          <p:nvPr/>
        </p:nvSpPr>
        <p:spPr>
          <a:xfrm>
            <a:off x="6186940" y="6052963"/>
            <a:ext cx="203200" cy="175048"/>
          </a:xfrm>
          <a:prstGeom prst="rect">
            <a:avLst/>
          </a:prstGeom>
        </p:spPr>
        <p:txBody>
          <a:bodyPr vert="horz" wrap="square" lIns="0" tIns="13335" rIns="0" bIns="0" rtlCol="0">
            <a:spAutoFit/>
          </a:bodyPr>
          <a:lstStyle/>
          <a:p>
            <a:pPr marL="12700">
              <a:spcBef>
                <a:spcPts val="105"/>
              </a:spcBef>
            </a:pPr>
            <a:r>
              <a:rPr sz="1050" spc="25" dirty="0">
                <a:solidFill>
                  <a:prstClr val="black"/>
                </a:solidFill>
                <a:latin typeface="Microsoft Sans Serif"/>
                <a:cs typeface="Microsoft Sans Serif"/>
              </a:rPr>
              <a:t>i</a:t>
            </a:r>
            <a:r>
              <a:rPr sz="1050" spc="-40" dirty="0">
                <a:solidFill>
                  <a:prstClr val="black"/>
                </a:solidFill>
                <a:latin typeface="Symbol"/>
                <a:cs typeface="Symbol"/>
              </a:rPr>
              <a:t></a:t>
            </a:r>
            <a:r>
              <a:rPr sz="1050" dirty="0">
                <a:solidFill>
                  <a:prstClr val="black"/>
                </a:solidFill>
                <a:latin typeface="Microsoft Sans Serif"/>
                <a:cs typeface="Microsoft Sans Serif"/>
              </a:rPr>
              <a:t>1</a:t>
            </a:r>
            <a:endParaRPr sz="1050">
              <a:solidFill>
                <a:prstClr val="black"/>
              </a:solidFill>
              <a:latin typeface="Microsoft Sans Serif"/>
              <a:cs typeface="Microsoft Sans Serif"/>
            </a:endParaRPr>
          </a:p>
        </p:txBody>
      </p:sp>
      <p:sp>
        <p:nvSpPr>
          <p:cNvPr id="7" name="object 7"/>
          <p:cNvSpPr txBox="1"/>
          <p:nvPr/>
        </p:nvSpPr>
        <p:spPr>
          <a:xfrm>
            <a:off x="6146547" y="5680878"/>
            <a:ext cx="475615" cy="439420"/>
          </a:xfrm>
          <a:prstGeom prst="rect">
            <a:avLst/>
          </a:prstGeom>
        </p:spPr>
        <p:txBody>
          <a:bodyPr vert="horz" wrap="square" lIns="0" tIns="13970" rIns="0" bIns="0" rtlCol="0">
            <a:spAutoFit/>
          </a:bodyPr>
          <a:lstStyle/>
          <a:p>
            <a:pPr marL="12700">
              <a:spcBef>
                <a:spcPts val="110"/>
              </a:spcBef>
              <a:tabLst>
                <a:tab pos="432434" algn="l"/>
              </a:tabLst>
            </a:pPr>
            <a:r>
              <a:rPr sz="4050" spc="7" baseline="1028" dirty="0">
                <a:solidFill>
                  <a:prstClr val="black"/>
                </a:solidFill>
                <a:latin typeface="Symbol"/>
                <a:cs typeface="Symbol"/>
              </a:rPr>
              <a:t></a:t>
            </a:r>
            <a:r>
              <a:rPr sz="4050" spc="7" baseline="1028" dirty="0">
                <a:solidFill>
                  <a:prstClr val="black"/>
                </a:solidFill>
                <a:latin typeface="Times New Roman"/>
                <a:cs typeface="Times New Roman"/>
              </a:rPr>
              <a:t>	</a:t>
            </a:r>
            <a:r>
              <a:rPr sz="1050" spc="-10" dirty="0">
                <a:solidFill>
                  <a:prstClr val="black"/>
                </a:solidFill>
                <a:latin typeface="Microsoft Sans Serif"/>
                <a:cs typeface="Microsoft Sans Serif"/>
              </a:rPr>
              <a:t>i</a:t>
            </a:r>
            <a:endParaRPr sz="1050">
              <a:solidFill>
                <a:prstClr val="black"/>
              </a:solidFill>
              <a:latin typeface="Microsoft Sans Serif"/>
              <a:cs typeface="Microsoft Sans Serif"/>
            </a:endParaRPr>
          </a:p>
        </p:txBody>
      </p:sp>
      <p:sp>
        <p:nvSpPr>
          <p:cNvPr id="8" name="object 8"/>
          <p:cNvSpPr txBox="1"/>
          <p:nvPr/>
        </p:nvSpPr>
        <p:spPr>
          <a:xfrm>
            <a:off x="6409435" y="5737801"/>
            <a:ext cx="179070" cy="301625"/>
          </a:xfrm>
          <a:prstGeom prst="rect">
            <a:avLst/>
          </a:prstGeom>
        </p:spPr>
        <p:txBody>
          <a:bodyPr vert="horz" wrap="square" lIns="0" tIns="13335" rIns="0" bIns="0" rtlCol="0">
            <a:spAutoFit/>
          </a:bodyPr>
          <a:lstStyle/>
          <a:p>
            <a:pPr marL="12700">
              <a:spcBef>
                <a:spcPts val="105"/>
              </a:spcBef>
            </a:pPr>
            <a:r>
              <a:rPr spc="5" dirty="0">
                <a:solidFill>
                  <a:prstClr val="black"/>
                </a:solidFill>
                <a:latin typeface="Microsoft Sans Serif"/>
                <a:cs typeface="Microsoft Sans Serif"/>
              </a:rPr>
              <a:t>E</a:t>
            </a:r>
            <a:endParaRPr>
              <a:solidFill>
                <a:prstClr val="black"/>
              </a:solidFill>
              <a:latin typeface="Microsoft Sans Serif"/>
              <a:cs typeface="Microsoft Sans Serif"/>
            </a:endParaRPr>
          </a:p>
        </p:txBody>
      </p:sp>
      <p:sp>
        <p:nvSpPr>
          <p:cNvPr id="9" name="object 9"/>
          <p:cNvSpPr txBox="1"/>
          <p:nvPr/>
        </p:nvSpPr>
        <p:spPr>
          <a:xfrm>
            <a:off x="5941566" y="5544002"/>
            <a:ext cx="191770" cy="675005"/>
          </a:xfrm>
          <a:prstGeom prst="rect">
            <a:avLst/>
          </a:prstGeom>
        </p:spPr>
        <p:txBody>
          <a:bodyPr vert="horz" wrap="square" lIns="0" tIns="62865" rIns="0" bIns="0" rtlCol="0">
            <a:spAutoFit/>
          </a:bodyPr>
          <a:lstStyle/>
          <a:p>
            <a:pPr marL="38735">
              <a:spcBef>
                <a:spcPts val="495"/>
              </a:spcBef>
            </a:pPr>
            <a:r>
              <a:rPr dirty="0">
                <a:solidFill>
                  <a:prstClr val="black"/>
                </a:solidFill>
                <a:latin typeface="Microsoft Sans Serif"/>
                <a:cs typeface="Microsoft Sans Serif"/>
              </a:rPr>
              <a:t>1</a:t>
            </a:r>
            <a:endParaRPr>
              <a:solidFill>
                <a:prstClr val="black"/>
              </a:solidFill>
              <a:latin typeface="Microsoft Sans Serif"/>
              <a:cs typeface="Microsoft Sans Serif"/>
            </a:endParaRPr>
          </a:p>
          <a:p>
            <a:pPr marL="12700">
              <a:spcBef>
                <a:spcPts val="395"/>
              </a:spcBef>
            </a:pPr>
            <a:r>
              <a:rPr spc="5" dirty="0">
                <a:solidFill>
                  <a:prstClr val="black"/>
                </a:solidFill>
                <a:latin typeface="Microsoft Sans Serif"/>
                <a:cs typeface="Microsoft Sans Serif"/>
              </a:rPr>
              <a:t>N</a:t>
            </a:r>
            <a:endParaRPr>
              <a:solidFill>
                <a:prstClr val="black"/>
              </a:solidFill>
              <a:latin typeface="Microsoft Sans Serif"/>
              <a:cs typeface="Microsoft Sans Serif"/>
            </a:endParaRPr>
          </a:p>
        </p:txBody>
      </p:sp>
      <p:sp>
        <p:nvSpPr>
          <p:cNvPr id="10" name="object 10"/>
          <p:cNvSpPr txBox="1"/>
          <p:nvPr/>
        </p:nvSpPr>
        <p:spPr>
          <a:xfrm>
            <a:off x="5536948" y="5737801"/>
            <a:ext cx="364490" cy="301625"/>
          </a:xfrm>
          <a:prstGeom prst="rect">
            <a:avLst/>
          </a:prstGeom>
        </p:spPr>
        <p:txBody>
          <a:bodyPr vert="horz" wrap="square" lIns="0" tIns="13335" rIns="0" bIns="0" rtlCol="0">
            <a:spAutoFit/>
          </a:bodyPr>
          <a:lstStyle/>
          <a:p>
            <a:pPr marL="12700">
              <a:spcBef>
                <a:spcPts val="105"/>
              </a:spcBef>
            </a:pPr>
            <a:r>
              <a:rPr spc="5" dirty="0">
                <a:solidFill>
                  <a:prstClr val="black"/>
                </a:solidFill>
                <a:latin typeface="Microsoft Sans Serif"/>
                <a:cs typeface="Microsoft Sans Serif"/>
              </a:rPr>
              <a:t>E</a:t>
            </a:r>
            <a:r>
              <a:rPr spc="-95" dirty="0">
                <a:solidFill>
                  <a:prstClr val="black"/>
                </a:solidFill>
                <a:latin typeface="Microsoft Sans Serif"/>
                <a:cs typeface="Microsoft Sans Serif"/>
              </a:rPr>
              <a:t> </a:t>
            </a:r>
            <a:r>
              <a:rPr dirty="0">
                <a:solidFill>
                  <a:prstClr val="black"/>
                </a:solidFill>
                <a:latin typeface="Symbol"/>
                <a:cs typeface="Symbol"/>
              </a:rPr>
              <a:t></a:t>
            </a:r>
            <a:endParaRPr>
              <a:solidFill>
                <a:prstClr val="black"/>
              </a:solidFill>
              <a:latin typeface="Symbol"/>
              <a:cs typeface="Symbol"/>
            </a:endParaRPr>
          </a:p>
        </p:txBody>
      </p:sp>
      <p:grpSp>
        <p:nvGrpSpPr>
          <p:cNvPr id="11" name="object 11"/>
          <p:cNvGrpSpPr/>
          <p:nvPr/>
        </p:nvGrpSpPr>
        <p:grpSpPr>
          <a:xfrm>
            <a:off x="4337050" y="2463545"/>
            <a:ext cx="3289300" cy="692150"/>
            <a:chOff x="2813050" y="2463545"/>
            <a:chExt cx="3289300" cy="692150"/>
          </a:xfrm>
        </p:grpSpPr>
        <p:sp>
          <p:nvSpPr>
            <p:cNvPr id="12" name="object 12"/>
            <p:cNvSpPr/>
            <p:nvPr/>
          </p:nvSpPr>
          <p:spPr>
            <a:xfrm>
              <a:off x="2819400" y="2463545"/>
              <a:ext cx="3276600" cy="304800"/>
            </a:xfrm>
            <a:custGeom>
              <a:avLst/>
              <a:gdLst/>
              <a:ahLst/>
              <a:cxnLst/>
              <a:rect l="l" t="t" r="r" b="b"/>
              <a:pathLst>
                <a:path w="3276600" h="304800">
                  <a:moveTo>
                    <a:pt x="0" y="304800"/>
                  </a:moveTo>
                  <a:lnTo>
                    <a:pt x="0" y="0"/>
                  </a:lnTo>
                </a:path>
                <a:path w="3276600" h="304800">
                  <a:moveTo>
                    <a:pt x="3276600" y="304800"/>
                  </a:moveTo>
                  <a:lnTo>
                    <a:pt x="3276600" y="0"/>
                  </a:lnTo>
                </a:path>
              </a:pathLst>
            </a:custGeom>
            <a:ln w="9525">
              <a:solidFill>
                <a:srgbClr val="010101"/>
              </a:solidFill>
            </a:ln>
          </p:spPr>
          <p:txBody>
            <a:bodyPr wrap="square" lIns="0" tIns="0" rIns="0" bIns="0" rtlCol="0"/>
            <a:lstStyle/>
            <a:p>
              <a:endParaRPr>
                <a:solidFill>
                  <a:prstClr val="black"/>
                </a:solidFill>
                <a:latin typeface="Calibri"/>
              </a:endParaRPr>
            </a:p>
          </p:txBody>
        </p:sp>
        <p:sp>
          <p:nvSpPr>
            <p:cNvPr id="13" name="object 13"/>
            <p:cNvSpPr/>
            <p:nvPr/>
          </p:nvSpPr>
          <p:spPr>
            <a:xfrm>
              <a:off x="2819400" y="2577845"/>
              <a:ext cx="3276600" cy="76200"/>
            </a:xfrm>
            <a:custGeom>
              <a:avLst/>
              <a:gdLst/>
              <a:ahLst/>
              <a:cxnLst/>
              <a:rect l="l" t="t" r="r" b="b"/>
              <a:pathLst>
                <a:path w="3276600" h="76200">
                  <a:moveTo>
                    <a:pt x="76200" y="33528"/>
                  </a:moveTo>
                  <a:lnTo>
                    <a:pt x="76200" y="0"/>
                  </a:lnTo>
                  <a:lnTo>
                    <a:pt x="0" y="38100"/>
                  </a:lnTo>
                  <a:lnTo>
                    <a:pt x="58674" y="67437"/>
                  </a:lnTo>
                  <a:lnTo>
                    <a:pt x="58674" y="35814"/>
                  </a:lnTo>
                  <a:lnTo>
                    <a:pt x="60960" y="33528"/>
                  </a:lnTo>
                  <a:lnTo>
                    <a:pt x="76200" y="33528"/>
                  </a:lnTo>
                  <a:close/>
                </a:path>
                <a:path w="3276600" h="76200">
                  <a:moveTo>
                    <a:pt x="3217926" y="41148"/>
                  </a:moveTo>
                  <a:lnTo>
                    <a:pt x="3217926" y="35814"/>
                  </a:lnTo>
                  <a:lnTo>
                    <a:pt x="3215640" y="33528"/>
                  </a:lnTo>
                  <a:lnTo>
                    <a:pt x="60960" y="33528"/>
                  </a:lnTo>
                  <a:lnTo>
                    <a:pt x="58674" y="35814"/>
                  </a:lnTo>
                  <a:lnTo>
                    <a:pt x="58674" y="41148"/>
                  </a:lnTo>
                  <a:lnTo>
                    <a:pt x="60960" y="43434"/>
                  </a:lnTo>
                  <a:lnTo>
                    <a:pt x="3215640" y="43434"/>
                  </a:lnTo>
                  <a:lnTo>
                    <a:pt x="3217926" y="41148"/>
                  </a:lnTo>
                  <a:close/>
                </a:path>
                <a:path w="3276600" h="76200">
                  <a:moveTo>
                    <a:pt x="76200" y="76200"/>
                  </a:moveTo>
                  <a:lnTo>
                    <a:pt x="76200" y="43434"/>
                  </a:lnTo>
                  <a:lnTo>
                    <a:pt x="60960" y="43434"/>
                  </a:lnTo>
                  <a:lnTo>
                    <a:pt x="58674" y="41148"/>
                  </a:lnTo>
                  <a:lnTo>
                    <a:pt x="58674" y="67437"/>
                  </a:lnTo>
                  <a:lnTo>
                    <a:pt x="76200" y="76200"/>
                  </a:lnTo>
                  <a:close/>
                </a:path>
                <a:path w="3276600" h="76200">
                  <a:moveTo>
                    <a:pt x="3276600" y="38100"/>
                  </a:moveTo>
                  <a:lnTo>
                    <a:pt x="3200400" y="0"/>
                  </a:lnTo>
                  <a:lnTo>
                    <a:pt x="3200400" y="33528"/>
                  </a:lnTo>
                  <a:lnTo>
                    <a:pt x="3215640" y="33528"/>
                  </a:lnTo>
                  <a:lnTo>
                    <a:pt x="3217926" y="35814"/>
                  </a:lnTo>
                  <a:lnTo>
                    <a:pt x="3217926" y="67437"/>
                  </a:lnTo>
                  <a:lnTo>
                    <a:pt x="3276600" y="38100"/>
                  </a:lnTo>
                  <a:close/>
                </a:path>
                <a:path w="3276600" h="76200">
                  <a:moveTo>
                    <a:pt x="3217926" y="67437"/>
                  </a:moveTo>
                  <a:lnTo>
                    <a:pt x="3217926" y="41148"/>
                  </a:lnTo>
                  <a:lnTo>
                    <a:pt x="3215640" y="43434"/>
                  </a:lnTo>
                  <a:lnTo>
                    <a:pt x="3200400" y="43434"/>
                  </a:lnTo>
                  <a:lnTo>
                    <a:pt x="3200400" y="76200"/>
                  </a:lnTo>
                  <a:lnTo>
                    <a:pt x="3217926" y="67437"/>
                  </a:lnTo>
                  <a:close/>
                </a:path>
              </a:pathLst>
            </a:custGeom>
            <a:solidFill>
              <a:srgbClr val="010101"/>
            </a:solidFill>
          </p:spPr>
          <p:txBody>
            <a:bodyPr wrap="square" lIns="0" tIns="0" rIns="0" bIns="0" rtlCol="0"/>
            <a:lstStyle/>
            <a:p>
              <a:endParaRPr>
                <a:solidFill>
                  <a:prstClr val="black"/>
                </a:solidFill>
                <a:latin typeface="Calibri"/>
              </a:endParaRPr>
            </a:p>
          </p:txBody>
        </p:sp>
        <p:sp>
          <p:nvSpPr>
            <p:cNvPr id="14" name="object 14"/>
            <p:cNvSpPr/>
            <p:nvPr/>
          </p:nvSpPr>
          <p:spPr>
            <a:xfrm>
              <a:off x="2819400" y="2800349"/>
              <a:ext cx="3276600" cy="349250"/>
            </a:xfrm>
            <a:custGeom>
              <a:avLst/>
              <a:gdLst/>
              <a:ahLst/>
              <a:cxnLst/>
              <a:rect l="l" t="t" r="r" b="b"/>
              <a:pathLst>
                <a:path w="3276600" h="349250">
                  <a:moveTo>
                    <a:pt x="0" y="0"/>
                  </a:moveTo>
                  <a:lnTo>
                    <a:pt x="0" y="348996"/>
                  </a:lnTo>
                  <a:lnTo>
                    <a:pt x="3276600" y="348996"/>
                  </a:lnTo>
                  <a:lnTo>
                    <a:pt x="3276600" y="0"/>
                  </a:lnTo>
                  <a:lnTo>
                    <a:pt x="0" y="0"/>
                  </a:lnTo>
                  <a:close/>
                </a:path>
              </a:pathLst>
            </a:custGeom>
            <a:ln w="12700">
              <a:solidFill>
                <a:srgbClr val="010101"/>
              </a:solidFill>
            </a:ln>
          </p:spPr>
          <p:txBody>
            <a:bodyPr wrap="square" lIns="0" tIns="0" rIns="0" bIns="0" rtlCol="0"/>
            <a:lstStyle/>
            <a:p>
              <a:endParaRPr>
                <a:solidFill>
                  <a:prstClr val="black"/>
                </a:solidFill>
                <a:latin typeface="Calibri"/>
              </a:endParaRPr>
            </a:p>
          </p:txBody>
        </p:sp>
        <p:sp>
          <p:nvSpPr>
            <p:cNvPr id="15" name="object 15"/>
            <p:cNvSpPr/>
            <p:nvPr/>
          </p:nvSpPr>
          <p:spPr>
            <a:xfrm>
              <a:off x="2819400" y="2800349"/>
              <a:ext cx="76200" cy="349250"/>
            </a:xfrm>
            <a:custGeom>
              <a:avLst/>
              <a:gdLst/>
              <a:ahLst/>
              <a:cxnLst/>
              <a:rect l="l" t="t" r="r" b="b"/>
              <a:pathLst>
                <a:path w="76200" h="349250">
                  <a:moveTo>
                    <a:pt x="76200" y="348996"/>
                  </a:moveTo>
                  <a:lnTo>
                    <a:pt x="76200" y="0"/>
                  </a:lnTo>
                  <a:lnTo>
                    <a:pt x="0" y="0"/>
                  </a:lnTo>
                  <a:lnTo>
                    <a:pt x="0" y="348996"/>
                  </a:lnTo>
                  <a:lnTo>
                    <a:pt x="76200" y="348996"/>
                  </a:lnTo>
                  <a:close/>
                </a:path>
              </a:pathLst>
            </a:custGeom>
            <a:solidFill>
              <a:srgbClr val="DDDDDD"/>
            </a:solidFill>
          </p:spPr>
          <p:txBody>
            <a:bodyPr wrap="square" lIns="0" tIns="0" rIns="0" bIns="0" rtlCol="0"/>
            <a:lstStyle/>
            <a:p>
              <a:endParaRPr>
                <a:solidFill>
                  <a:prstClr val="black"/>
                </a:solidFill>
                <a:latin typeface="Calibri"/>
              </a:endParaRPr>
            </a:p>
          </p:txBody>
        </p:sp>
        <p:sp>
          <p:nvSpPr>
            <p:cNvPr id="16" name="object 16"/>
            <p:cNvSpPr/>
            <p:nvPr/>
          </p:nvSpPr>
          <p:spPr>
            <a:xfrm>
              <a:off x="2819400" y="2800349"/>
              <a:ext cx="76200" cy="349250"/>
            </a:xfrm>
            <a:custGeom>
              <a:avLst/>
              <a:gdLst/>
              <a:ahLst/>
              <a:cxnLst/>
              <a:rect l="l" t="t" r="r" b="b"/>
              <a:pathLst>
                <a:path w="76200" h="349250">
                  <a:moveTo>
                    <a:pt x="0" y="0"/>
                  </a:moveTo>
                  <a:lnTo>
                    <a:pt x="0" y="348996"/>
                  </a:lnTo>
                  <a:lnTo>
                    <a:pt x="76200" y="348996"/>
                  </a:lnTo>
                  <a:lnTo>
                    <a:pt x="76200" y="0"/>
                  </a:lnTo>
                  <a:lnTo>
                    <a:pt x="0" y="0"/>
                  </a:lnTo>
                  <a:close/>
                </a:path>
              </a:pathLst>
            </a:custGeom>
            <a:ln w="12700">
              <a:solidFill>
                <a:srgbClr val="010101"/>
              </a:solidFill>
            </a:ln>
          </p:spPr>
          <p:txBody>
            <a:bodyPr wrap="square" lIns="0" tIns="0" rIns="0" bIns="0" rtlCol="0"/>
            <a:lstStyle/>
            <a:p>
              <a:endParaRPr>
                <a:solidFill>
                  <a:prstClr val="black"/>
                </a:solidFill>
                <a:latin typeface="Calibri"/>
              </a:endParaRPr>
            </a:p>
          </p:txBody>
        </p:sp>
      </p:grpSp>
      <p:grpSp>
        <p:nvGrpSpPr>
          <p:cNvPr id="17" name="object 17"/>
          <p:cNvGrpSpPr/>
          <p:nvPr/>
        </p:nvGrpSpPr>
        <p:grpSpPr>
          <a:xfrm>
            <a:off x="4337050" y="3226054"/>
            <a:ext cx="3289300" cy="361950"/>
            <a:chOff x="2813050" y="3226054"/>
            <a:chExt cx="3289300" cy="361950"/>
          </a:xfrm>
        </p:grpSpPr>
        <p:sp>
          <p:nvSpPr>
            <p:cNvPr id="18" name="object 18"/>
            <p:cNvSpPr/>
            <p:nvPr/>
          </p:nvSpPr>
          <p:spPr>
            <a:xfrm>
              <a:off x="2819400" y="3232404"/>
              <a:ext cx="3276600" cy="349250"/>
            </a:xfrm>
            <a:custGeom>
              <a:avLst/>
              <a:gdLst/>
              <a:ahLst/>
              <a:cxnLst/>
              <a:rect l="l" t="t" r="r" b="b"/>
              <a:pathLst>
                <a:path w="3276600" h="349250">
                  <a:moveTo>
                    <a:pt x="0" y="0"/>
                  </a:moveTo>
                  <a:lnTo>
                    <a:pt x="0" y="348996"/>
                  </a:lnTo>
                  <a:lnTo>
                    <a:pt x="3276600" y="348996"/>
                  </a:lnTo>
                  <a:lnTo>
                    <a:pt x="3276600" y="0"/>
                  </a:lnTo>
                  <a:lnTo>
                    <a:pt x="0" y="0"/>
                  </a:lnTo>
                  <a:close/>
                </a:path>
              </a:pathLst>
            </a:custGeom>
            <a:ln w="12700">
              <a:solidFill>
                <a:srgbClr val="010101"/>
              </a:solidFill>
            </a:ln>
          </p:spPr>
          <p:txBody>
            <a:bodyPr wrap="square" lIns="0" tIns="0" rIns="0" bIns="0" rtlCol="0"/>
            <a:lstStyle/>
            <a:p>
              <a:endParaRPr>
                <a:solidFill>
                  <a:prstClr val="black"/>
                </a:solidFill>
                <a:latin typeface="Calibri"/>
              </a:endParaRPr>
            </a:p>
          </p:txBody>
        </p:sp>
        <p:sp>
          <p:nvSpPr>
            <p:cNvPr id="19" name="object 19"/>
            <p:cNvSpPr/>
            <p:nvPr/>
          </p:nvSpPr>
          <p:spPr>
            <a:xfrm>
              <a:off x="2895600" y="3231642"/>
              <a:ext cx="76200" cy="349885"/>
            </a:xfrm>
            <a:custGeom>
              <a:avLst/>
              <a:gdLst/>
              <a:ahLst/>
              <a:cxnLst/>
              <a:rect l="l" t="t" r="r" b="b"/>
              <a:pathLst>
                <a:path w="76200" h="349885">
                  <a:moveTo>
                    <a:pt x="76200" y="349758"/>
                  </a:moveTo>
                  <a:lnTo>
                    <a:pt x="76200" y="0"/>
                  </a:lnTo>
                  <a:lnTo>
                    <a:pt x="0" y="0"/>
                  </a:lnTo>
                  <a:lnTo>
                    <a:pt x="0" y="349758"/>
                  </a:lnTo>
                  <a:lnTo>
                    <a:pt x="76200" y="349758"/>
                  </a:lnTo>
                  <a:close/>
                </a:path>
              </a:pathLst>
            </a:custGeom>
            <a:solidFill>
              <a:srgbClr val="DDDDDD"/>
            </a:solidFill>
          </p:spPr>
          <p:txBody>
            <a:bodyPr wrap="square" lIns="0" tIns="0" rIns="0" bIns="0" rtlCol="0"/>
            <a:lstStyle/>
            <a:p>
              <a:endParaRPr>
                <a:solidFill>
                  <a:prstClr val="black"/>
                </a:solidFill>
                <a:latin typeface="Calibri"/>
              </a:endParaRPr>
            </a:p>
          </p:txBody>
        </p:sp>
        <p:sp>
          <p:nvSpPr>
            <p:cNvPr id="20" name="object 20"/>
            <p:cNvSpPr/>
            <p:nvPr/>
          </p:nvSpPr>
          <p:spPr>
            <a:xfrm>
              <a:off x="2895600" y="3232404"/>
              <a:ext cx="76200" cy="349250"/>
            </a:xfrm>
            <a:custGeom>
              <a:avLst/>
              <a:gdLst/>
              <a:ahLst/>
              <a:cxnLst/>
              <a:rect l="l" t="t" r="r" b="b"/>
              <a:pathLst>
                <a:path w="76200" h="349250">
                  <a:moveTo>
                    <a:pt x="0" y="0"/>
                  </a:moveTo>
                  <a:lnTo>
                    <a:pt x="0" y="348996"/>
                  </a:lnTo>
                  <a:lnTo>
                    <a:pt x="76200" y="348996"/>
                  </a:lnTo>
                  <a:lnTo>
                    <a:pt x="76200" y="0"/>
                  </a:lnTo>
                  <a:lnTo>
                    <a:pt x="0" y="0"/>
                  </a:lnTo>
                  <a:close/>
                </a:path>
              </a:pathLst>
            </a:custGeom>
            <a:ln w="12700">
              <a:solidFill>
                <a:srgbClr val="010101"/>
              </a:solidFill>
            </a:ln>
          </p:spPr>
          <p:txBody>
            <a:bodyPr wrap="square" lIns="0" tIns="0" rIns="0" bIns="0" rtlCol="0"/>
            <a:lstStyle/>
            <a:p>
              <a:endParaRPr>
                <a:solidFill>
                  <a:prstClr val="black"/>
                </a:solidFill>
                <a:latin typeface="Calibri"/>
              </a:endParaRPr>
            </a:p>
          </p:txBody>
        </p:sp>
      </p:grpSp>
      <p:grpSp>
        <p:nvGrpSpPr>
          <p:cNvPr id="21" name="object 21"/>
          <p:cNvGrpSpPr/>
          <p:nvPr/>
        </p:nvGrpSpPr>
        <p:grpSpPr>
          <a:xfrm>
            <a:off x="4337050" y="3683253"/>
            <a:ext cx="3289300" cy="361950"/>
            <a:chOff x="2813050" y="3683253"/>
            <a:chExt cx="3289300" cy="361950"/>
          </a:xfrm>
        </p:grpSpPr>
        <p:sp>
          <p:nvSpPr>
            <p:cNvPr id="22" name="object 22"/>
            <p:cNvSpPr/>
            <p:nvPr/>
          </p:nvSpPr>
          <p:spPr>
            <a:xfrm>
              <a:off x="2819400" y="3689603"/>
              <a:ext cx="3276600" cy="349250"/>
            </a:xfrm>
            <a:custGeom>
              <a:avLst/>
              <a:gdLst/>
              <a:ahLst/>
              <a:cxnLst/>
              <a:rect l="l" t="t" r="r" b="b"/>
              <a:pathLst>
                <a:path w="3276600" h="349250">
                  <a:moveTo>
                    <a:pt x="0" y="0"/>
                  </a:moveTo>
                  <a:lnTo>
                    <a:pt x="0" y="348996"/>
                  </a:lnTo>
                  <a:lnTo>
                    <a:pt x="3276600" y="348996"/>
                  </a:lnTo>
                  <a:lnTo>
                    <a:pt x="3276600" y="0"/>
                  </a:lnTo>
                  <a:lnTo>
                    <a:pt x="0" y="0"/>
                  </a:lnTo>
                  <a:close/>
                </a:path>
              </a:pathLst>
            </a:custGeom>
            <a:ln w="12700">
              <a:solidFill>
                <a:srgbClr val="010101"/>
              </a:solidFill>
            </a:ln>
          </p:spPr>
          <p:txBody>
            <a:bodyPr wrap="square" lIns="0" tIns="0" rIns="0" bIns="0" rtlCol="0"/>
            <a:lstStyle/>
            <a:p>
              <a:endParaRPr>
                <a:solidFill>
                  <a:prstClr val="black"/>
                </a:solidFill>
                <a:latin typeface="Calibri"/>
              </a:endParaRPr>
            </a:p>
          </p:txBody>
        </p:sp>
        <p:sp>
          <p:nvSpPr>
            <p:cNvPr id="23" name="object 23"/>
            <p:cNvSpPr/>
            <p:nvPr/>
          </p:nvSpPr>
          <p:spPr>
            <a:xfrm>
              <a:off x="2971800" y="3688841"/>
              <a:ext cx="76200" cy="349885"/>
            </a:xfrm>
            <a:custGeom>
              <a:avLst/>
              <a:gdLst/>
              <a:ahLst/>
              <a:cxnLst/>
              <a:rect l="l" t="t" r="r" b="b"/>
              <a:pathLst>
                <a:path w="76200" h="349885">
                  <a:moveTo>
                    <a:pt x="76200" y="349758"/>
                  </a:moveTo>
                  <a:lnTo>
                    <a:pt x="76200" y="0"/>
                  </a:lnTo>
                  <a:lnTo>
                    <a:pt x="0" y="0"/>
                  </a:lnTo>
                  <a:lnTo>
                    <a:pt x="0" y="349758"/>
                  </a:lnTo>
                  <a:lnTo>
                    <a:pt x="76200" y="349758"/>
                  </a:lnTo>
                  <a:close/>
                </a:path>
              </a:pathLst>
            </a:custGeom>
            <a:solidFill>
              <a:srgbClr val="DDDDDD"/>
            </a:solidFill>
          </p:spPr>
          <p:txBody>
            <a:bodyPr wrap="square" lIns="0" tIns="0" rIns="0" bIns="0" rtlCol="0"/>
            <a:lstStyle/>
            <a:p>
              <a:endParaRPr>
                <a:solidFill>
                  <a:prstClr val="black"/>
                </a:solidFill>
                <a:latin typeface="Calibri"/>
              </a:endParaRPr>
            </a:p>
          </p:txBody>
        </p:sp>
        <p:sp>
          <p:nvSpPr>
            <p:cNvPr id="24" name="object 24"/>
            <p:cNvSpPr/>
            <p:nvPr/>
          </p:nvSpPr>
          <p:spPr>
            <a:xfrm>
              <a:off x="2971800" y="3689603"/>
              <a:ext cx="76200" cy="349250"/>
            </a:xfrm>
            <a:custGeom>
              <a:avLst/>
              <a:gdLst/>
              <a:ahLst/>
              <a:cxnLst/>
              <a:rect l="l" t="t" r="r" b="b"/>
              <a:pathLst>
                <a:path w="76200" h="349250">
                  <a:moveTo>
                    <a:pt x="0" y="0"/>
                  </a:moveTo>
                  <a:lnTo>
                    <a:pt x="0" y="348996"/>
                  </a:lnTo>
                  <a:lnTo>
                    <a:pt x="76200" y="348996"/>
                  </a:lnTo>
                  <a:lnTo>
                    <a:pt x="76200" y="0"/>
                  </a:lnTo>
                  <a:lnTo>
                    <a:pt x="0" y="0"/>
                  </a:lnTo>
                  <a:close/>
                </a:path>
              </a:pathLst>
            </a:custGeom>
            <a:ln w="12700">
              <a:solidFill>
                <a:srgbClr val="010101"/>
              </a:solidFill>
            </a:ln>
          </p:spPr>
          <p:txBody>
            <a:bodyPr wrap="square" lIns="0" tIns="0" rIns="0" bIns="0" rtlCol="0"/>
            <a:lstStyle/>
            <a:p>
              <a:endParaRPr>
                <a:solidFill>
                  <a:prstClr val="black"/>
                </a:solidFill>
                <a:latin typeface="Calibri"/>
              </a:endParaRPr>
            </a:p>
          </p:txBody>
        </p:sp>
      </p:grpSp>
      <p:grpSp>
        <p:nvGrpSpPr>
          <p:cNvPr id="25" name="object 25"/>
          <p:cNvGrpSpPr/>
          <p:nvPr/>
        </p:nvGrpSpPr>
        <p:grpSpPr>
          <a:xfrm>
            <a:off x="4337050" y="4641850"/>
            <a:ext cx="3289300" cy="361950"/>
            <a:chOff x="2813050" y="4641850"/>
            <a:chExt cx="3289300" cy="361950"/>
          </a:xfrm>
        </p:grpSpPr>
        <p:sp>
          <p:nvSpPr>
            <p:cNvPr id="26" name="object 26"/>
            <p:cNvSpPr/>
            <p:nvPr/>
          </p:nvSpPr>
          <p:spPr>
            <a:xfrm>
              <a:off x="2819400" y="4648200"/>
              <a:ext cx="3276600" cy="349250"/>
            </a:xfrm>
            <a:custGeom>
              <a:avLst/>
              <a:gdLst/>
              <a:ahLst/>
              <a:cxnLst/>
              <a:rect l="l" t="t" r="r" b="b"/>
              <a:pathLst>
                <a:path w="3276600" h="349250">
                  <a:moveTo>
                    <a:pt x="0" y="0"/>
                  </a:moveTo>
                  <a:lnTo>
                    <a:pt x="0" y="348996"/>
                  </a:lnTo>
                  <a:lnTo>
                    <a:pt x="3276600" y="348996"/>
                  </a:lnTo>
                  <a:lnTo>
                    <a:pt x="3276600" y="0"/>
                  </a:lnTo>
                  <a:lnTo>
                    <a:pt x="0" y="0"/>
                  </a:lnTo>
                  <a:close/>
                </a:path>
              </a:pathLst>
            </a:custGeom>
            <a:ln w="12700">
              <a:solidFill>
                <a:srgbClr val="010101"/>
              </a:solidFill>
            </a:ln>
          </p:spPr>
          <p:txBody>
            <a:bodyPr wrap="square" lIns="0" tIns="0" rIns="0" bIns="0" rtlCol="0"/>
            <a:lstStyle/>
            <a:p>
              <a:endParaRPr>
                <a:solidFill>
                  <a:prstClr val="black"/>
                </a:solidFill>
                <a:latin typeface="Calibri"/>
              </a:endParaRPr>
            </a:p>
          </p:txBody>
        </p:sp>
        <p:sp>
          <p:nvSpPr>
            <p:cNvPr id="27" name="object 27"/>
            <p:cNvSpPr/>
            <p:nvPr/>
          </p:nvSpPr>
          <p:spPr>
            <a:xfrm>
              <a:off x="6019800" y="4648200"/>
              <a:ext cx="76200" cy="349250"/>
            </a:xfrm>
            <a:custGeom>
              <a:avLst/>
              <a:gdLst/>
              <a:ahLst/>
              <a:cxnLst/>
              <a:rect l="l" t="t" r="r" b="b"/>
              <a:pathLst>
                <a:path w="76200" h="349250">
                  <a:moveTo>
                    <a:pt x="76200" y="348996"/>
                  </a:moveTo>
                  <a:lnTo>
                    <a:pt x="76200" y="0"/>
                  </a:lnTo>
                  <a:lnTo>
                    <a:pt x="0" y="0"/>
                  </a:lnTo>
                  <a:lnTo>
                    <a:pt x="0" y="348996"/>
                  </a:lnTo>
                  <a:lnTo>
                    <a:pt x="76200" y="348996"/>
                  </a:lnTo>
                  <a:close/>
                </a:path>
              </a:pathLst>
            </a:custGeom>
            <a:solidFill>
              <a:srgbClr val="DDDDDD"/>
            </a:solidFill>
          </p:spPr>
          <p:txBody>
            <a:bodyPr wrap="square" lIns="0" tIns="0" rIns="0" bIns="0" rtlCol="0"/>
            <a:lstStyle/>
            <a:p>
              <a:endParaRPr>
                <a:solidFill>
                  <a:prstClr val="black"/>
                </a:solidFill>
                <a:latin typeface="Calibri"/>
              </a:endParaRPr>
            </a:p>
          </p:txBody>
        </p:sp>
        <p:sp>
          <p:nvSpPr>
            <p:cNvPr id="28" name="object 28"/>
            <p:cNvSpPr/>
            <p:nvPr/>
          </p:nvSpPr>
          <p:spPr>
            <a:xfrm>
              <a:off x="6019800" y="4648200"/>
              <a:ext cx="76200" cy="349250"/>
            </a:xfrm>
            <a:custGeom>
              <a:avLst/>
              <a:gdLst/>
              <a:ahLst/>
              <a:cxnLst/>
              <a:rect l="l" t="t" r="r" b="b"/>
              <a:pathLst>
                <a:path w="76200" h="349250">
                  <a:moveTo>
                    <a:pt x="0" y="0"/>
                  </a:moveTo>
                  <a:lnTo>
                    <a:pt x="0" y="348996"/>
                  </a:lnTo>
                  <a:lnTo>
                    <a:pt x="76200" y="348996"/>
                  </a:lnTo>
                  <a:lnTo>
                    <a:pt x="76200" y="0"/>
                  </a:lnTo>
                  <a:lnTo>
                    <a:pt x="0" y="0"/>
                  </a:lnTo>
                  <a:close/>
                </a:path>
              </a:pathLst>
            </a:custGeom>
            <a:ln w="12700">
              <a:solidFill>
                <a:srgbClr val="010101"/>
              </a:solidFill>
            </a:ln>
          </p:spPr>
          <p:txBody>
            <a:bodyPr wrap="square" lIns="0" tIns="0" rIns="0" bIns="0" rtlCol="0"/>
            <a:lstStyle/>
            <a:p>
              <a:endParaRPr>
                <a:solidFill>
                  <a:prstClr val="black"/>
                </a:solidFill>
                <a:latin typeface="Calibri"/>
              </a:endParaRPr>
            </a:p>
          </p:txBody>
        </p:sp>
      </p:grpSp>
      <p:sp>
        <p:nvSpPr>
          <p:cNvPr id="29" name="object 29"/>
          <p:cNvSpPr/>
          <p:nvPr/>
        </p:nvSpPr>
        <p:spPr>
          <a:xfrm>
            <a:off x="6019800" y="4114800"/>
            <a:ext cx="0" cy="457200"/>
          </a:xfrm>
          <a:custGeom>
            <a:avLst/>
            <a:gdLst/>
            <a:ahLst/>
            <a:cxnLst/>
            <a:rect l="l" t="t" r="r" b="b"/>
            <a:pathLst>
              <a:path h="457200">
                <a:moveTo>
                  <a:pt x="0" y="0"/>
                </a:moveTo>
                <a:lnTo>
                  <a:pt x="0" y="457200"/>
                </a:lnTo>
              </a:path>
            </a:pathLst>
          </a:custGeom>
          <a:ln w="38100">
            <a:solidFill>
              <a:srgbClr val="010101"/>
            </a:solidFill>
            <a:prstDash val="dot"/>
          </a:ln>
        </p:spPr>
        <p:txBody>
          <a:bodyPr wrap="square" lIns="0" tIns="0" rIns="0" bIns="0" rtlCol="0"/>
          <a:lstStyle/>
          <a:p>
            <a:endParaRPr>
              <a:solidFill>
                <a:prstClr val="black"/>
              </a:solidFill>
              <a:latin typeface="Calibri"/>
            </a:endParaRPr>
          </a:p>
        </p:txBody>
      </p:sp>
      <p:sp>
        <p:nvSpPr>
          <p:cNvPr id="30" name="object 30"/>
          <p:cNvSpPr txBox="1"/>
          <p:nvPr/>
        </p:nvSpPr>
        <p:spPr>
          <a:xfrm>
            <a:off x="2136902" y="865123"/>
            <a:ext cx="7971155" cy="4149854"/>
          </a:xfrm>
          <a:prstGeom prst="rect">
            <a:avLst/>
          </a:prstGeom>
        </p:spPr>
        <p:txBody>
          <a:bodyPr vert="horz" wrap="square" lIns="0" tIns="12700" rIns="0" bIns="0" rtlCol="0">
            <a:spAutoFit/>
          </a:bodyPr>
          <a:lstStyle/>
          <a:p>
            <a:pPr marL="242570" marR="648970" indent="-230504">
              <a:spcBef>
                <a:spcPts val="100"/>
              </a:spcBef>
            </a:pPr>
            <a:r>
              <a:rPr sz="900" dirty="0">
                <a:solidFill>
                  <a:srgbClr val="630021"/>
                </a:solidFill>
                <a:latin typeface="Marlett"/>
                <a:cs typeface="Marlett"/>
              </a:rPr>
              <a:t></a:t>
            </a:r>
            <a:r>
              <a:rPr sz="900" spc="5" dirty="0">
                <a:solidFill>
                  <a:srgbClr val="630021"/>
                </a:solidFill>
                <a:latin typeface="Times New Roman"/>
                <a:cs typeface="Times New Roman"/>
              </a:rPr>
              <a:t> </a:t>
            </a:r>
            <a:r>
              <a:rPr b="1" spc="-5" dirty="0">
                <a:solidFill>
                  <a:srgbClr val="630021"/>
                </a:solidFill>
                <a:latin typeface="Arial"/>
                <a:cs typeface="Arial"/>
              </a:rPr>
              <a:t>Leave-one-out </a:t>
            </a:r>
            <a:r>
              <a:rPr b="1" dirty="0">
                <a:solidFill>
                  <a:srgbClr val="630021"/>
                </a:solidFill>
                <a:latin typeface="Arial"/>
                <a:cs typeface="Arial"/>
              </a:rPr>
              <a:t>is the degenerate </a:t>
            </a:r>
            <a:r>
              <a:rPr b="1" spc="-5" dirty="0">
                <a:solidFill>
                  <a:srgbClr val="630021"/>
                </a:solidFill>
                <a:latin typeface="Arial"/>
                <a:cs typeface="Arial"/>
              </a:rPr>
              <a:t>case </a:t>
            </a:r>
            <a:r>
              <a:rPr b="1" dirty="0">
                <a:solidFill>
                  <a:srgbClr val="630021"/>
                </a:solidFill>
                <a:latin typeface="Arial"/>
                <a:cs typeface="Arial"/>
              </a:rPr>
              <a:t>of </a:t>
            </a:r>
            <a:r>
              <a:rPr b="1" spc="-5" dirty="0">
                <a:solidFill>
                  <a:srgbClr val="630021"/>
                </a:solidFill>
                <a:latin typeface="Arial"/>
                <a:cs typeface="Arial"/>
              </a:rPr>
              <a:t>K-Fold Cross </a:t>
            </a:r>
            <a:r>
              <a:rPr b="1" dirty="0">
                <a:solidFill>
                  <a:srgbClr val="630021"/>
                </a:solidFill>
                <a:latin typeface="Arial"/>
                <a:cs typeface="Arial"/>
              </a:rPr>
              <a:t>Validation, </a:t>
            </a:r>
            <a:r>
              <a:rPr b="1" spc="-490" dirty="0">
                <a:solidFill>
                  <a:srgbClr val="630021"/>
                </a:solidFill>
                <a:latin typeface="Arial"/>
                <a:cs typeface="Arial"/>
              </a:rPr>
              <a:t> </a:t>
            </a:r>
            <a:r>
              <a:rPr b="1" dirty="0">
                <a:solidFill>
                  <a:srgbClr val="630021"/>
                </a:solidFill>
                <a:latin typeface="Arial"/>
                <a:cs typeface="Arial"/>
              </a:rPr>
              <a:t>where</a:t>
            </a:r>
            <a:r>
              <a:rPr b="1" spc="-10" dirty="0">
                <a:solidFill>
                  <a:srgbClr val="630021"/>
                </a:solidFill>
                <a:latin typeface="Arial"/>
                <a:cs typeface="Arial"/>
              </a:rPr>
              <a:t> </a:t>
            </a:r>
            <a:r>
              <a:rPr b="1" dirty="0">
                <a:solidFill>
                  <a:srgbClr val="630021"/>
                </a:solidFill>
                <a:latin typeface="Arial"/>
                <a:cs typeface="Arial"/>
              </a:rPr>
              <a:t>K</a:t>
            </a:r>
            <a:r>
              <a:rPr b="1" spc="-5" dirty="0">
                <a:solidFill>
                  <a:srgbClr val="630021"/>
                </a:solidFill>
                <a:latin typeface="Arial"/>
                <a:cs typeface="Arial"/>
              </a:rPr>
              <a:t> </a:t>
            </a:r>
            <a:r>
              <a:rPr b="1" dirty="0">
                <a:solidFill>
                  <a:srgbClr val="630021"/>
                </a:solidFill>
                <a:latin typeface="Arial"/>
                <a:cs typeface="Arial"/>
              </a:rPr>
              <a:t>is</a:t>
            </a:r>
            <a:r>
              <a:rPr b="1" spc="-10" dirty="0">
                <a:solidFill>
                  <a:srgbClr val="630021"/>
                </a:solidFill>
                <a:latin typeface="Arial"/>
                <a:cs typeface="Arial"/>
              </a:rPr>
              <a:t> </a:t>
            </a:r>
            <a:r>
              <a:rPr b="1" spc="-5" dirty="0">
                <a:solidFill>
                  <a:srgbClr val="630021"/>
                </a:solidFill>
                <a:latin typeface="Arial"/>
                <a:cs typeface="Arial"/>
              </a:rPr>
              <a:t>chosen as</a:t>
            </a:r>
            <a:r>
              <a:rPr b="1" spc="-10" dirty="0">
                <a:solidFill>
                  <a:srgbClr val="630021"/>
                </a:solidFill>
                <a:latin typeface="Arial"/>
                <a:cs typeface="Arial"/>
              </a:rPr>
              <a:t> </a:t>
            </a:r>
            <a:r>
              <a:rPr b="1" dirty="0">
                <a:solidFill>
                  <a:srgbClr val="630021"/>
                </a:solidFill>
                <a:latin typeface="Arial"/>
                <a:cs typeface="Arial"/>
              </a:rPr>
              <a:t>the</a:t>
            </a:r>
            <a:r>
              <a:rPr b="1" spc="-5" dirty="0">
                <a:solidFill>
                  <a:srgbClr val="630021"/>
                </a:solidFill>
                <a:latin typeface="Arial"/>
                <a:cs typeface="Arial"/>
              </a:rPr>
              <a:t> </a:t>
            </a:r>
            <a:r>
              <a:rPr b="1" dirty="0">
                <a:solidFill>
                  <a:srgbClr val="630021"/>
                </a:solidFill>
                <a:latin typeface="Arial"/>
                <a:cs typeface="Arial"/>
              </a:rPr>
              <a:t>total</a:t>
            </a:r>
            <a:r>
              <a:rPr b="1" spc="-10" dirty="0">
                <a:solidFill>
                  <a:srgbClr val="630021"/>
                </a:solidFill>
                <a:latin typeface="Arial"/>
                <a:cs typeface="Arial"/>
              </a:rPr>
              <a:t> </a:t>
            </a:r>
            <a:r>
              <a:rPr b="1" dirty="0">
                <a:solidFill>
                  <a:srgbClr val="630021"/>
                </a:solidFill>
                <a:latin typeface="Arial"/>
                <a:cs typeface="Arial"/>
              </a:rPr>
              <a:t>number</a:t>
            </a:r>
            <a:r>
              <a:rPr b="1" spc="-5" dirty="0">
                <a:solidFill>
                  <a:srgbClr val="630021"/>
                </a:solidFill>
                <a:latin typeface="Arial"/>
                <a:cs typeface="Arial"/>
              </a:rPr>
              <a:t> </a:t>
            </a:r>
            <a:r>
              <a:rPr b="1" dirty="0">
                <a:solidFill>
                  <a:srgbClr val="630021"/>
                </a:solidFill>
                <a:latin typeface="Arial"/>
                <a:cs typeface="Arial"/>
              </a:rPr>
              <a:t>of</a:t>
            </a:r>
            <a:r>
              <a:rPr b="1" spc="-10" dirty="0">
                <a:solidFill>
                  <a:srgbClr val="630021"/>
                </a:solidFill>
                <a:latin typeface="Arial"/>
                <a:cs typeface="Arial"/>
              </a:rPr>
              <a:t> </a:t>
            </a:r>
            <a:r>
              <a:rPr b="1" spc="-5" dirty="0">
                <a:solidFill>
                  <a:srgbClr val="630021"/>
                </a:solidFill>
                <a:latin typeface="Arial"/>
                <a:cs typeface="Arial"/>
              </a:rPr>
              <a:t>examples</a:t>
            </a:r>
            <a:endParaRPr>
              <a:solidFill>
                <a:prstClr val="black"/>
              </a:solidFill>
              <a:latin typeface="Arial"/>
              <a:cs typeface="Arial"/>
            </a:endParaRPr>
          </a:p>
          <a:p>
            <a:pPr marL="356870">
              <a:spcBef>
                <a:spcPts val="390"/>
              </a:spcBef>
            </a:pPr>
            <a:r>
              <a:rPr sz="800" spc="-5" dirty="0">
                <a:solidFill>
                  <a:prstClr val="black"/>
                </a:solidFill>
                <a:latin typeface="Marlett"/>
                <a:cs typeface="Marlett"/>
              </a:rPr>
              <a:t></a:t>
            </a:r>
            <a:r>
              <a:rPr sz="800" spc="285" dirty="0">
                <a:solidFill>
                  <a:prstClr val="black"/>
                </a:solidFill>
                <a:latin typeface="Times New Roman"/>
                <a:cs typeface="Times New Roman"/>
              </a:rPr>
              <a:t>  </a:t>
            </a:r>
            <a:r>
              <a:rPr sz="1600" dirty="0">
                <a:solidFill>
                  <a:prstClr val="black"/>
                </a:solidFill>
                <a:latin typeface="Microsoft Sans Serif"/>
                <a:cs typeface="Microsoft Sans Serif"/>
              </a:rPr>
              <a:t>For</a:t>
            </a:r>
            <a:r>
              <a:rPr sz="1600" spc="15" dirty="0">
                <a:solidFill>
                  <a:prstClr val="black"/>
                </a:solidFill>
                <a:latin typeface="Microsoft Sans Serif"/>
                <a:cs typeface="Microsoft Sans Serif"/>
              </a:rPr>
              <a:t> </a:t>
            </a:r>
            <a:r>
              <a:rPr sz="1600" dirty="0">
                <a:solidFill>
                  <a:prstClr val="black"/>
                </a:solidFill>
                <a:latin typeface="Microsoft Sans Serif"/>
                <a:cs typeface="Microsoft Sans Serif"/>
              </a:rPr>
              <a:t>a</a:t>
            </a:r>
            <a:r>
              <a:rPr sz="1600" spc="10" dirty="0">
                <a:solidFill>
                  <a:prstClr val="black"/>
                </a:solidFill>
                <a:latin typeface="Microsoft Sans Serif"/>
                <a:cs typeface="Microsoft Sans Serif"/>
              </a:rPr>
              <a:t> </a:t>
            </a:r>
            <a:r>
              <a:rPr sz="1600" spc="-5" dirty="0">
                <a:solidFill>
                  <a:prstClr val="black"/>
                </a:solidFill>
                <a:latin typeface="Microsoft Sans Serif"/>
                <a:cs typeface="Microsoft Sans Serif"/>
              </a:rPr>
              <a:t>dataset</a:t>
            </a:r>
            <a:r>
              <a:rPr sz="1600" spc="15" dirty="0">
                <a:solidFill>
                  <a:prstClr val="black"/>
                </a:solidFill>
                <a:latin typeface="Microsoft Sans Serif"/>
                <a:cs typeface="Microsoft Sans Serif"/>
              </a:rPr>
              <a:t> </a:t>
            </a:r>
            <a:r>
              <a:rPr sz="1600" spc="-10" dirty="0">
                <a:solidFill>
                  <a:prstClr val="black"/>
                </a:solidFill>
                <a:latin typeface="Microsoft Sans Serif"/>
                <a:cs typeface="Microsoft Sans Serif"/>
              </a:rPr>
              <a:t>with</a:t>
            </a:r>
            <a:r>
              <a:rPr sz="1600" spc="10" dirty="0">
                <a:solidFill>
                  <a:prstClr val="black"/>
                </a:solidFill>
                <a:latin typeface="Microsoft Sans Serif"/>
                <a:cs typeface="Microsoft Sans Serif"/>
              </a:rPr>
              <a:t> </a:t>
            </a:r>
            <a:r>
              <a:rPr sz="1600" dirty="0">
                <a:solidFill>
                  <a:prstClr val="black"/>
                </a:solidFill>
                <a:latin typeface="Microsoft Sans Serif"/>
                <a:cs typeface="Microsoft Sans Serif"/>
              </a:rPr>
              <a:t>N</a:t>
            </a:r>
            <a:r>
              <a:rPr sz="1600" spc="15" dirty="0">
                <a:solidFill>
                  <a:prstClr val="black"/>
                </a:solidFill>
                <a:latin typeface="Microsoft Sans Serif"/>
                <a:cs typeface="Microsoft Sans Serif"/>
              </a:rPr>
              <a:t> </a:t>
            </a:r>
            <a:r>
              <a:rPr sz="1600" spc="-5" dirty="0">
                <a:solidFill>
                  <a:prstClr val="black"/>
                </a:solidFill>
                <a:latin typeface="Microsoft Sans Serif"/>
                <a:cs typeface="Microsoft Sans Serif"/>
              </a:rPr>
              <a:t>examples,</a:t>
            </a:r>
            <a:r>
              <a:rPr sz="1600" spc="10" dirty="0">
                <a:solidFill>
                  <a:prstClr val="black"/>
                </a:solidFill>
                <a:latin typeface="Microsoft Sans Serif"/>
                <a:cs typeface="Microsoft Sans Serif"/>
              </a:rPr>
              <a:t> </a:t>
            </a:r>
            <a:r>
              <a:rPr sz="1600" spc="-5" dirty="0">
                <a:solidFill>
                  <a:prstClr val="black"/>
                </a:solidFill>
                <a:latin typeface="Microsoft Sans Serif"/>
                <a:cs typeface="Microsoft Sans Serif"/>
              </a:rPr>
              <a:t>perform</a:t>
            </a:r>
            <a:r>
              <a:rPr sz="1600" spc="10" dirty="0">
                <a:solidFill>
                  <a:prstClr val="black"/>
                </a:solidFill>
                <a:latin typeface="Microsoft Sans Serif"/>
                <a:cs typeface="Microsoft Sans Serif"/>
              </a:rPr>
              <a:t> </a:t>
            </a:r>
            <a:r>
              <a:rPr sz="1600" dirty="0">
                <a:solidFill>
                  <a:prstClr val="black"/>
                </a:solidFill>
                <a:latin typeface="Microsoft Sans Serif"/>
                <a:cs typeface="Microsoft Sans Serif"/>
              </a:rPr>
              <a:t>N</a:t>
            </a:r>
            <a:r>
              <a:rPr sz="1600" spc="15" dirty="0">
                <a:solidFill>
                  <a:prstClr val="black"/>
                </a:solidFill>
                <a:latin typeface="Microsoft Sans Serif"/>
                <a:cs typeface="Microsoft Sans Serif"/>
              </a:rPr>
              <a:t> </a:t>
            </a:r>
            <a:r>
              <a:rPr sz="1600" spc="-5" dirty="0">
                <a:solidFill>
                  <a:prstClr val="black"/>
                </a:solidFill>
                <a:latin typeface="Microsoft Sans Serif"/>
                <a:cs typeface="Microsoft Sans Serif"/>
              </a:rPr>
              <a:t>experiments</a:t>
            </a:r>
            <a:endParaRPr sz="1600">
              <a:solidFill>
                <a:prstClr val="black"/>
              </a:solidFill>
              <a:latin typeface="Microsoft Sans Serif"/>
              <a:cs typeface="Microsoft Sans Serif"/>
            </a:endParaRPr>
          </a:p>
          <a:p>
            <a:pPr marL="582295" marR="5080" indent="-226060">
              <a:spcBef>
                <a:spcPts val="390"/>
              </a:spcBef>
            </a:pPr>
            <a:r>
              <a:rPr sz="800" spc="-5" dirty="0">
                <a:solidFill>
                  <a:prstClr val="black"/>
                </a:solidFill>
                <a:latin typeface="Marlett"/>
                <a:cs typeface="Marlett"/>
              </a:rPr>
              <a:t></a:t>
            </a:r>
            <a:r>
              <a:rPr sz="800" spc="285" dirty="0">
                <a:solidFill>
                  <a:prstClr val="black"/>
                </a:solidFill>
                <a:latin typeface="Times New Roman"/>
                <a:cs typeface="Times New Roman"/>
              </a:rPr>
              <a:t>  </a:t>
            </a:r>
            <a:r>
              <a:rPr sz="1600" spc="-5" dirty="0">
                <a:solidFill>
                  <a:prstClr val="black"/>
                </a:solidFill>
                <a:latin typeface="Microsoft Sans Serif"/>
                <a:cs typeface="Microsoft Sans Serif"/>
              </a:rPr>
              <a:t>For</a:t>
            </a:r>
            <a:r>
              <a:rPr sz="1600" spc="20" dirty="0">
                <a:solidFill>
                  <a:prstClr val="black"/>
                </a:solidFill>
                <a:latin typeface="Microsoft Sans Serif"/>
                <a:cs typeface="Microsoft Sans Serif"/>
              </a:rPr>
              <a:t> </a:t>
            </a:r>
            <a:r>
              <a:rPr sz="1600" spc="-5" dirty="0">
                <a:solidFill>
                  <a:prstClr val="black"/>
                </a:solidFill>
                <a:latin typeface="Microsoft Sans Serif"/>
                <a:cs typeface="Microsoft Sans Serif"/>
              </a:rPr>
              <a:t>each</a:t>
            </a:r>
            <a:r>
              <a:rPr sz="1600" spc="20" dirty="0">
                <a:solidFill>
                  <a:prstClr val="black"/>
                </a:solidFill>
                <a:latin typeface="Microsoft Sans Serif"/>
                <a:cs typeface="Microsoft Sans Serif"/>
              </a:rPr>
              <a:t> </a:t>
            </a:r>
            <a:r>
              <a:rPr sz="1600" spc="-5" dirty="0">
                <a:solidFill>
                  <a:prstClr val="black"/>
                </a:solidFill>
                <a:latin typeface="Microsoft Sans Serif"/>
                <a:cs typeface="Microsoft Sans Serif"/>
              </a:rPr>
              <a:t>experiment</a:t>
            </a:r>
            <a:r>
              <a:rPr sz="1600" spc="15" dirty="0">
                <a:solidFill>
                  <a:prstClr val="black"/>
                </a:solidFill>
                <a:latin typeface="Microsoft Sans Serif"/>
                <a:cs typeface="Microsoft Sans Serif"/>
              </a:rPr>
              <a:t> </a:t>
            </a:r>
            <a:r>
              <a:rPr sz="1600" spc="-5" dirty="0">
                <a:solidFill>
                  <a:prstClr val="black"/>
                </a:solidFill>
                <a:latin typeface="Microsoft Sans Serif"/>
                <a:cs typeface="Microsoft Sans Serif"/>
              </a:rPr>
              <a:t>use</a:t>
            </a:r>
            <a:r>
              <a:rPr sz="1600" spc="20" dirty="0">
                <a:solidFill>
                  <a:prstClr val="black"/>
                </a:solidFill>
                <a:latin typeface="Microsoft Sans Serif"/>
                <a:cs typeface="Microsoft Sans Serif"/>
              </a:rPr>
              <a:t> </a:t>
            </a:r>
            <a:r>
              <a:rPr sz="1600" spc="-5" dirty="0">
                <a:solidFill>
                  <a:prstClr val="black"/>
                </a:solidFill>
                <a:latin typeface="Microsoft Sans Serif"/>
                <a:cs typeface="Microsoft Sans Serif"/>
              </a:rPr>
              <a:t>N-1</a:t>
            </a:r>
            <a:r>
              <a:rPr sz="1600" spc="20" dirty="0">
                <a:solidFill>
                  <a:prstClr val="black"/>
                </a:solidFill>
                <a:latin typeface="Microsoft Sans Serif"/>
                <a:cs typeface="Microsoft Sans Serif"/>
              </a:rPr>
              <a:t> </a:t>
            </a:r>
            <a:r>
              <a:rPr sz="1600" spc="-5" dirty="0">
                <a:solidFill>
                  <a:prstClr val="black"/>
                </a:solidFill>
                <a:latin typeface="Microsoft Sans Serif"/>
                <a:cs typeface="Microsoft Sans Serif"/>
              </a:rPr>
              <a:t>examples</a:t>
            </a:r>
            <a:r>
              <a:rPr sz="1600" spc="20" dirty="0">
                <a:solidFill>
                  <a:prstClr val="black"/>
                </a:solidFill>
                <a:latin typeface="Microsoft Sans Serif"/>
                <a:cs typeface="Microsoft Sans Serif"/>
              </a:rPr>
              <a:t> </a:t>
            </a:r>
            <a:r>
              <a:rPr sz="1600" spc="-5" dirty="0">
                <a:solidFill>
                  <a:prstClr val="black"/>
                </a:solidFill>
                <a:latin typeface="Microsoft Sans Serif"/>
                <a:cs typeface="Microsoft Sans Serif"/>
              </a:rPr>
              <a:t>for</a:t>
            </a:r>
            <a:r>
              <a:rPr sz="1600" spc="40" dirty="0">
                <a:solidFill>
                  <a:prstClr val="black"/>
                </a:solidFill>
                <a:latin typeface="Microsoft Sans Serif"/>
                <a:cs typeface="Microsoft Sans Serif"/>
              </a:rPr>
              <a:t> </a:t>
            </a:r>
            <a:r>
              <a:rPr sz="1600" spc="-10" dirty="0">
                <a:solidFill>
                  <a:prstClr val="black"/>
                </a:solidFill>
                <a:latin typeface="Microsoft Sans Serif"/>
                <a:cs typeface="Microsoft Sans Serif"/>
              </a:rPr>
              <a:t>training</a:t>
            </a:r>
            <a:r>
              <a:rPr sz="1600" spc="25" dirty="0">
                <a:solidFill>
                  <a:prstClr val="black"/>
                </a:solidFill>
                <a:latin typeface="Microsoft Sans Serif"/>
                <a:cs typeface="Microsoft Sans Serif"/>
              </a:rPr>
              <a:t> </a:t>
            </a:r>
            <a:r>
              <a:rPr sz="1600" spc="-5" dirty="0">
                <a:solidFill>
                  <a:prstClr val="black"/>
                </a:solidFill>
                <a:latin typeface="Microsoft Sans Serif"/>
                <a:cs typeface="Microsoft Sans Serif"/>
              </a:rPr>
              <a:t>and</a:t>
            </a:r>
            <a:r>
              <a:rPr sz="1600" spc="20" dirty="0">
                <a:solidFill>
                  <a:prstClr val="black"/>
                </a:solidFill>
                <a:latin typeface="Microsoft Sans Serif"/>
                <a:cs typeface="Microsoft Sans Serif"/>
              </a:rPr>
              <a:t> </a:t>
            </a:r>
            <a:r>
              <a:rPr sz="1600" spc="-5" dirty="0">
                <a:solidFill>
                  <a:prstClr val="black"/>
                </a:solidFill>
                <a:latin typeface="Microsoft Sans Serif"/>
                <a:cs typeface="Microsoft Sans Serif"/>
              </a:rPr>
              <a:t>the</a:t>
            </a:r>
            <a:r>
              <a:rPr sz="1600" spc="20" dirty="0">
                <a:solidFill>
                  <a:prstClr val="black"/>
                </a:solidFill>
                <a:latin typeface="Microsoft Sans Serif"/>
                <a:cs typeface="Microsoft Sans Serif"/>
              </a:rPr>
              <a:t> </a:t>
            </a:r>
            <a:r>
              <a:rPr sz="1600" spc="-10" dirty="0">
                <a:solidFill>
                  <a:prstClr val="black"/>
                </a:solidFill>
                <a:latin typeface="Microsoft Sans Serif"/>
                <a:cs typeface="Microsoft Sans Serif"/>
              </a:rPr>
              <a:t>remaining</a:t>
            </a:r>
            <a:r>
              <a:rPr sz="1600" spc="20" dirty="0">
                <a:solidFill>
                  <a:prstClr val="black"/>
                </a:solidFill>
                <a:latin typeface="Microsoft Sans Serif"/>
                <a:cs typeface="Microsoft Sans Serif"/>
              </a:rPr>
              <a:t> </a:t>
            </a:r>
            <a:r>
              <a:rPr sz="1600" spc="-5" dirty="0">
                <a:solidFill>
                  <a:prstClr val="black"/>
                </a:solidFill>
                <a:latin typeface="Microsoft Sans Serif"/>
                <a:cs typeface="Microsoft Sans Serif"/>
              </a:rPr>
              <a:t>example</a:t>
            </a:r>
            <a:r>
              <a:rPr sz="1600" spc="20" dirty="0">
                <a:solidFill>
                  <a:prstClr val="black"/>
                </a:solidFill>
                <a:latin typeface="Microsoft Sans Serif"/>
                <a:cs typeface="Microsoft Sans Serif"/>
              </a:rPr>
              <a:t> </a:t>
            </a:r>
            <a:r>
              <a:rPr sz="1600" spc="-5" dirty="0">
                <a:solidFill>
                  <a:prstClr val="black"/>
                </a:solidFill>
                <a:latin typeface="Microsoft Sans Serif"/>
                <a:cs typeface="Microsoft Sans Serif"/>
              </a:rPr>
              <a:t>for </a:t>
            </a:r>
            <a:r>
              <a:rPr sz="1600" spc="-409" dirty="0">
                <a:solidFill>
                  <a:prstClr val="black"/>
                </a:solidFill>
                <a:latin typeface="Microsoft Sans Serif"/>
                <a:cs typeface="Microsoft Sans Serif"/>
              </a:rPr>
              <a:t> </a:t>
            </a:r>
            <a:r>
              <a:rPr sz="1600" spc="-10" dirty="0">
                <a:solidFill>
                  <a:prstClr val="black"/>
                </a:solidFill>
                <a:latin typeface="Microsoft Sans Serif"/>
                <a:cs typeface="Microsoft Sans Serif"/>
              </a:rPr>
              <a:t>testing</a:t>
            </a:r>
            <a:endParaRPr sz="1600">
              <a:solidFill>
                <a:prstClr val="black"/>
              </a:solidFill>
              <a:latin typeface="Microsoft Sans Serif"/>
              <a:cs typeface="Microsoft Sans Serif"/>
            </a:endParaRPr>
          </a:p>
          <a:p>
            <a:pPr marR="76835" algn="ctr">
              <a:spcBef>
                <a:spcPts val="540"/>
              </a:spcBef>
            </a:pPr>
            <a:r>
              <a:rPr sz="1200" spc="-5" dirty="0">
                <a:solidFill>
                  <a:prstClr val="black"/>
                </a:solidFill>
                <a:latin typeface="Microsoft Sans Serif"/>
                <a:cs typeface="Microsoft Sans Serif"/>
              </a:rPr>
              <a:t>Total number</a:t>
            </a:r>
            <a:r>
              <a:rPr sz="1200" dirty="0">
                <a:solidFill>
                  <a:prstClr val="black"/>
                </a:solidFill>
                <a:latin typeface="Microsoft Sans Serif"/>
                <a:cs typeface="Microsoft Sans Serif"/>
              </a:rPr>
              <a:t> </a:t>
            </a:r>
            <a:r>
              <a:rPr sz="1200" spc="-5" dirty="0">
                <a:solidFill>
                  <a:prstClr val="black"/>
                </a:solidFill>
                <a:latin typeface="Microsoft Sans Serif"/>
                <a:cs typeface="Microsoft Sans Serif"/>
              </a:rPr>
              <a:t>of</a:t>
            </a:r>
            <a:r>
              <a:rPr sz="1200" dirty="0">
                <a:solidFill>
                  <a:prstClr val="black"/>
                </a:solidFill>
                <a:latin typeface="Microsoft Sans Serif"/>
                <a:cs typeface="Microsoft Sans Serif"/>
              </a:rPr>
              <a:t> examples</a:t>
            </a:r>
            <a:endParaRPr sz="1200">
              <a:solidFill>
                <a:prstClr val="black"/>
              </a:solidFill>
              <a:latin typeface="Microsoft Sans Serif"/>
              <a:cs typeface="Microsoft Sans Serif"/>
            </a:endParaRPr>
          </a:p>
          <a:p>
            <a:endParaRPr sz="1300">
              <a:solidFill>
                <a:prstClr val="black"/>
              </a:solidFill>
              <a:latin typeface="Microsoft Sans Serif"/>
              <a:cs typeface="Microsoft Sans Serif"/>
            </a:endParaRPr>
          </a:p>
          <a:p>
            <a:pPr>
              <a:spcBef>
                <a:spcPts val="20"/>
              </a:spcBef>
            </a:pPr>
            <a:endParaRPr sz="1200">
              <a:solidFill>
                <a:prstClr val="black"/>
              </a:solidFill>
              <a:latin typeface="Microsoft Sans Serif"/>
              <a:cs typeface="Microsoft Sans Serif"/>
            </a:endParaRPr>
          </a:p>
          <a:p>
            <a:pPr marL="1077595"/>
            <a:r>
              <a:rPr sz="1200" spc="-5" dirty="0">
                <a:solidFill>
                  <a:prstClr val="black"/>
                </a:solidFill>
                <a:latin typeface="Microsoft Sans Serif"/>
                <a:cs typeface="Microsoft Sans Serif"/>
              </a:rPr>
              <a:t>Experiment</a:t>
            </a:r>
            <a:r>
              <a:rPr sz="1200" spc="-70" dirty="0">
                <a:solidFill>
                  <a:prstClr val="black"/>
                </a:solidFill>
                <a:latin typeface="Microsoft Sans Serif"/>
                <a:cs typeface="Microsoft Sans Serif"/>
              </a:rPr>
              <a:t> </a:t>
            </a:r>
            <a:r>
              <a:rPr sz="1200" dirty="0">
                <a:solidFill>
                  <a:prstClr val="black"/>
                </a:solidFill>
                <a:latin typeface="Microsoft Sans Serif"/>
                <a:cs typeface="Microsoft Sans Serif"/>
              </a:rPr>
              <a:t>1</a:t>
            </a:r>
            <a:endParaRPr sz="1200">
              <a:solidFill>
                <a:prstClr val="black"/>
              </a:solidFill>
              <a:latin typeface="Microsoft Sans Serif"/>
              <a:cs typeface="Microsoft Sans Serif"/>
            </a:endParaRPr>
          </a:p>
          <a:p>
            <a:pPr>
              <a:spcBef>
                <a:spcPts val="30"/>
              </a:spcBef>
            </a:pPr>
            <a:endParaRPr sz="1700">
              <a:solidFill>
                <a:prstClr val="black"/>
              </a:solidFill>
              <a:latin typeface="Microsoft Sans Serif"/>
              <a:cs typeface="Microsoft Sans Serif"/>
            </a:endParaRPr>
          </a:p>
          <a:p>
            <a:pPr marL="1077595"/>
            <a:r>
              <a:rPr sz="1200" spc="-5" dirty="0">
                <a:solidFill>
                  <a:prstClr val="black"/>
                </a:solidFill>
                <a:latin typeface="Microsoft Sans Serif"/>
                <a:cs typeface="Microsoft Sans Serif"/>
              </a:rPr>
              <a:t>Experiment</a:t>
            </a:r>
            <a:r>
              <a:rPr sz="1200" spc="-70" dirty="0">
                <a:solidFill>
                  <a:prstClr val="black"/>
                </a:solidFill>
                <a:latin typeface="Microsoft Sans Serif"/>
                <a:cs typeface="Microsoft Sans Serif"/>
              </a:rPr>
              <a:t> </a:t>
            </a:r>
            <a:r>
              <a:rPr sz="1200" dirty="0">
                <a:solidFill>
                  <a:prstClr val="black"/>
                </a:solidFill>
                <a:latin typeface="Microsoft Sans Serif"/>
                <a:cs typeface="Microsoft Sans Serif"/>
              </a:rPr>
              <a:t>2</a:t>
            </a:r>
            <a:endParaRPr sz="1200">
              <a:solidFill>
                <a:prstClr val="black"/>
              </a:solidFill>
              <a:latin typeface="Microsoft Sans Serif"/>
              <a:cs typeface="Microsoft Sans Serif"/>
            </a:endParaRPr>
          </a:p>
          <a:p>
            <a:pPr>
              <a:spcBef>
                <a:spcPts val="10"/>
              </a:spcBef>
            </a:pPr>
            <a:endParaRPr sz="1900">
              <a:solidFill>
                <a:prstClr val="black"/>
              </a:solidFill>
              <a:latin typeface="Microsoft Sans Serif"/>
              <a:cs typeface="Microsoft Sans Serif"/>
            </a:endParaRPr>
          </a:p>
          <a:p>
            <a:pPr marL="1077595"/>
            <a:r>
              <a:rPr sz="1200" spc="-5" dirty="0">
                <a:solidFill>
                  <a:prstClr val="black"/>
                </a:solidFill>
                <a:latin typeface="Microsoft Sans Serif"/>
                <a:cs typeface="Microsoft Sans Serif"/>
              </a:rPr>
              <a:t>Experiment</a:t>
            </a:r>
            <a:r>
              <a:rPr sz="1200" spc="-70" dirty="0">
                <a:solidFill>
                  <a:prstClr val="black"/>
                </a:solidFill>
                <a:latin typeface="Microsoft Sans Serif"/>
                <a:cs typeface="Microsoft Sans Serif"/>
              </a:rPr>
              <a:t> </a:t>
            </a:r>
            <a:r>
              <a:rPr sz="1200" dirty="0">
                <a:solidFill>
                  <a:prstClr val="black"/>
                </a:solidFill>
                <a:latin typeface="Microsoft Sans Serif"/>
                <a:cs typeface="Microsoft Sans Serif"/>
              </a:rPr>
              <a:t>3</a:t>
            </a:r>
            <a:endParaRPr sz="1200">
              <a:solidFill>
                <a:prstClr val="black"/>
              </a:solidFill>
              <a:latin typeface="Microsoft Sans Serif"/>
              <a:cs typeface="Microsoft Sans Serif"/>
            </a:endParaRPr>
          </a:p>
          <a:p>
            <a:pPr>
              <a:spcBef>
                <a:spcPts val="30"/>
              </a:spcBef>
            </a:pPr>
            <a:endParaRPr sz="1450">
              <a:solidFill>
                <a:prstClr val="black"/>
              </a:solidFill>
              <a:latin typeface="Microsoft Sans Serif"/>
              <a:cs typeface="Microsoft Sans Serif"/>
            </a:endParaRPr>
          </a:p>
          <a:p>
            <a:pPr marR="833119" algn="r">
              <a:spcBef>
                <a:spcPts val="5"/>
              </a:spcBef>
            </a:pPr>
            <a:r>
              <a:rPr sz="1200" spc="-10" dirty="0">
                <a:solidFill>
                  <a:prstClr val="black"/>
                </a:solidFill>
                <a:latin typeface="Microsoft Sans Serif"/>
                <a:cs typeface="Microsoft Sans Serif"/>
              </a:rPr>
              <a:t>Single</a:t>
            </a:r>
            <a:r>
              <a:rPr sz="1200" spc="-5" dirty="0">
                <a:solidFill>
                  <a:prstClr val="black"/>
                </a:solidFill>
                <a:latin typeface="Microsoft Sans Serif"/>
                <a:cs typeface="Microsoft Sans Serif"/>
              </a:rPr>
              <a:t> test</a:t>
            </a:r>
            <a:r>
              <a:rPr sz="1200" dirty="0">
                <a:solidFill>
                  <a:prstClr val="black"/>
                </a:solidFill>
                <a:latin typeface="Microsoft Sans Serif"/>
                <a:cs typeface="Microsoft Sans Serif"/>
              </a:rPr>
              <a:t> </a:t>
            </a:r>
            <a:r>
              <a:rPr sz="1200" spc="-10" dirty="0">
                <a:solidFill>
                  <a:prstClr val="black"/>
                </a:solidFill>
                <a:latin typeface="Microsoft Sans Serif"/>
                <a:cs typeface="Microsoft Sans Serif"/>
              </a:rPr>
              <a:t>example</a:t>
            </a:r>
            <a:endParaRPr sz="1200">
              <a:solidFill>
                <a:prstClr val="black"/>
              </a:solidFill>
              <a:latin typeface="Microsoft Sans Serif"/>
              <a:cs typeface="Microsoft Sans Serif"/>
            </a:endParaRPr>
          </a:p>
          <a:p>
            <a:endParaRPr sz="1300">
              <a:solidFill>
                <a:prstClr val="black"/>
              </a:solidFill>
              <a:latin typeface="Microsoft Sans Serif"/>
              <a:cs typeface="Microsoft Sans Serif"/>
            </a:endParaRPr>
          </a:p>
          <a:p>
            <a:endParaRPr sz="1350">
              <a:solidFill>
                <a:prstClr val="black"/>
              </a:solidFill>
              <a:latin typeface="Microsoft Sans Serif"/>
              <a:cs typeface="Microsoft Sans Serif"/>
            </a:endParaRPr>
          </a:p>
          <a:p>
            <a:pPr marL="1051560"/>
            <a:r>
              <a:rPr sz="1200" spc="-5" dirty="0">
                <a:solidFill>
                  <a:prstClr val="black"/>
                </a:solidFill>
                <a:latin typeface="Microsoft Sans Serif"/>
                <a:cs typeface="Microsoft Sans Serif"/>
              </a:rPr>
              <a:t>Experiment</a:t>
            </a:r>
            <a:r>
              <a:rPr sz="1200" spc="-25" dirty="0">
                <a:solidFill>
                  <a:prstClr val="black"/>
                </a:solidFill>
                <a:latin typeface="Microsoft Sans Serif"/>
                <a:cs typeface="Microsoft Sans Serif"/>
              </a:rPr>
              <a:t> </a:t>
            </a:r>
            <a:r>
              <a:rPr sz="1200" dirty="0">
                <a:solidFill>
                  <a:prstClr val="black"/>
                </a:solidFill>
                <a:latin typeface="Microsoft Sans Serif"/>
                <a:cs typeface="Microsoft Sans Serif"/>
              </a:rPr>
              <a:t>N</a:t>
            </a:r>
            <a:endParaRPr sz="1200">
              <a:solidFill>
                <a:prstClr val="black"/>
              </a:solidFill>
              <a:latin typeface="Microsoft Sans Serif"/>
              <a:cs typeface="Microsoft Sans Serif"/>
            </a:endParaRPr>
          </a:p>
        </p:txBody>
      </p:sp>
      <p:sp>
        <p:nvSpPr>
          <p:cNvPr id="31" name="object 31"/>
          <p:cNvSpPr/>
          <p:nvPr/>
        </p:nvSpPr>
        <p:spPr>
          <a:xfrm>
            <a:off x="7581901" y="4247388"/>
            <a:ext cx="272415" cy="401320"/>
          </a:xfrm>
          <a:custGeom>
            <a:avLst/>
            <a:gdLst/>
            <a:ahLst/>
            <a:cxnLst/>
            <a:rect l="l" t="t" r="r" b="b"/>
            <a:pathLst>
              <a:path w="272414" h="401320">
                <a:moveTo>
                  <a:pt x="38248" y="334838"/>
                </a:moveTo>
                <a:lnTo>
                  <a:pt x="10668" y="316229"/>
                </a:lnTo>
                <a:lnTo>
                  <a:pt x="0" y="400812"/>
                </a:lnTo>
                <a:lnTo>
                  <a:pt x="29718" y="383961"/>
                </a:lnTo>
                <a:lnTo>
                  <a:pt x="29718" y="347472"/>
                </a:lnTo>
                <a:lnTo>
                  <a:pt x="31242" y="345186"/>
                </a:lnTo>
                <a:lnTo>
                  <a:pt x="38248" y="334838"/>
                </a:lnTo>
                <a:close/>
              </a:path>
              <a:path w="272414" h="401320">
                <a:moveTo>
                  <a:pt x="46465" y="340382"/>
                </a:moveTo>
                <a:lnTo>
                  <a:pt x="38248" y="334838"/>
                </a:lnTo>
                <a:lnTo>
                  <a:pt x="31242" y="345186"/>
                </a:lnTo>
                <a:lnTo>
                  <a:pt x="29718" y="347472"/>
                </a:lnTo>
                <a:lnTo>
                  <a:pt x="30479" y="350520"/>
                </a:lnTo>
                <a:lnTo>
                  <a:pt x="35051" y="353567"/>
                </a:lnTo>
                <a:lnTo>
                  <a:pt x="38100" y="352806"/>
                </a:lnTo>
                <a:lnTo>
                  <a:pt x="46465" y="340382"/>
                </a:lnTo>
                <a:close/>
              </a:path>
              <a:path w="272414" h="401320">
                <a:moveTo>
                  <a:pt x="73914" y="358901"/>
                </a:moveTo>
                <a:lnTo>
                  <a:pt x="46465" y="340382"/>
                </a:lnTo>
                <a:lnTo>
                  <a:pt x="38100" y="352806"/>
                </a:lnTo>
                <a:lnTo>
                  <a:pt x="35051" y="353567"/>
                </a:lnTo>
                <a:lnTo>
                  <a:pt x="30479" y="350520"/>
                </a:lnTo>
                <a:lnTo>
                  <a:pt x="29718" y="347472"/>
                </a:lnTo>
                <a:lnTo>
                  <a:pt x="29718" y="383961"/>
                </a:lnTo>
                <a:lnTo>
                  <a:pt x="73914" y="358901"/>
                </a:lnTo>
                <a:close/>
              </a:path>
              <a:path w="272414" h="401320">
                <a:moveTo>
                  <a:pt x="272033" y="6096"/>
                </a:moveTo>
                <a:lnTo>
                  <a:pt x="271272" y="3048"/>
                </a:lnTo>
                <a:lnTo>
                  <a:pt x="268985" y="1524"/>
                </a:lnTo>
                <a:lnTo>
                  <a:pt x="267461" y="0"/>
                </a:lnTo>
                <a:lnTo>
                  <a:pt x="264414" y="762"/>
                </a:lnTo>
                <a:lnTo>
                  <a:pt x="262890" y="3048"/>
                </a:lnTo>
                <a:lnTo>
                  <a:pt x="38248" y="334838"/>
                </a:lnTo>
                <a:lnTo>
                  <a:pt x="46465" y="340382"/>
                </a:lnTo>
                <a:lnTo>
                  <a:pt x="272033" y="6096"/>
                </a:lnTo>
                <a:close/>
              </a:path>
            </a:pathLst>
          </a:custGeom>
          <a:solidFill>
            <a:srgbClr val="010101"/>
          </a:solidFill>
        </p:spPr>
        <p:txBody>
          <a:bodyPr wrap="square" lIns="0" tIns="0" rIns="0" bIns="0" rtlCol="0"/>
          <a:lstStyle/>
          <a:p>
            <a:endParaRPr>
              <a:solidFill>
                <a:prstClr val="black"/>
              </a:solidFill>
              <a:latin typeface="Calibri"/>
            </a:endParaRPr>
          </a:p>
        </p:txBody>
      </p:sp>
      <p:sp>
        <p:nvSpPr>
          <p:cNvPr id="32" name="object 32"/>
          <p:cNvSpPr txBox="1">
            <a:spLocks noGrp="1"/>
          </p:cNvSpPr>
          <p:nvPr>
            <p:ph type="sldNum" sz="quarter" idx="7"/>
          </p:nvPr>
        </p:nvSpPr>
        <p:spPr>
          <a:xfrm>
            <a:off x="11257277" y="6376364"/>
            <a:ext cx="254000" cy="123111"/>
          </a:xfrm>
          <a:prstGeom prst="rect">
            <a:avLst/>
          </a:prstGeom>
        </p:spPr>
        <p:txBody>
          <a:bodyPr vert="horz" wrap="square" lIns="0" tIns="0" rIns="0" bIns="0" rtlCol="0">
            <a:spAutoFit/>
          </a:bodyPr>
          <a:lstStyle>
            <a:defPPr>
              <a:defRPr lang="en-US"/>
            </a:defPPr>
            <a:lvl1pPr marL="0" algn="l" defTabSz="914400" rtl="0" eaLnBrk="1" latinLnBrk="0" hangingPunct="1">
              <a:defRPr sz="800" b="1" i="1" kern="1200">
                <a:solidFill>
                  <a:srgbClr val="63002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spcBef>
                <a:spcPts val="20"/>
              </a:spcBef>
            </a:pPr>
            <a:fld id="{81D60167-4931-47E6-BA6A-407CBD079E47}" type="slidenum">
              <a:rPr lang="en-IN" spc="-5" smtClean="0"/>
              <a:pPr marL="38100">
                <a:spcBef>
                  <a:spcPts val="20"/>
                </a:spcBef>
              </a:pPr>
              <a:t>60</a:t>
            </a:fld>
            <a:endParaRPr spc="-5" dirty="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98E7C9-3BA8-4EB7-B32E-5350840F4926}"/>
              </a:ext>
            </a:extLst>
          </p:cNvPr>
          <p:cNvSpPr>
            <a:spLocks noGrp="1"/>
          </p:cNvSpPr>
          <p:nvPr>
            <p:ph type="title"/>
          </p:nvPr>
        </p:nvSpPr>
        <p:spPr/>
        <p:txBody>
          <a:bodyPr/>
          <a:lstStyle/>
          <a:p>
            <a:pPr algn="ctr"/>
            <a:r>
              <a:rPr lang="en-US" sz="4400" b="0" i="0" dirty="0">
                <a:solidFill>
                  <a:srgbClr val="111111"/>
                </a:solidFill>
                <a:effectLst/>
                <a:latin typeface="Times New Roman" panose="02020603050405020304" pitchFamily="18" charset="0"/>
                <a:cs typeface="Times New Roman" panose="02020603050405020304" pitchFamily="18" charset="0"/>
              </a:rPr>
              <a:t>Leave-p-out: p number reflect number of test set in single iteration</a:t>
            </a:r>
            <a:endParaRPr lang="en-IN" dirty="0"/>
          </a:p>
        </p:txBody>
      </p:sp>
      <p:pic>
        <p:nvPicPr>
          <p:cNvPr id="2050" name="Picture 2" descr="Cross-Validation Techniques in Machine Learning">
            <a:extLst>
              <a:ext uri="{FF2B5EF4-FFF2-40B4-BE49-F238E27FC236}">
                <a16:creationId xmlns:a16="http://schemas.microsoft.com/office/drawing/2014/main" id="{D7C13D8E-F6FF-40F5-9A4D-1115D773B59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974331" y="2433694"/>
            <a:ext cx="5131962" cy="30715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371025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B7DB97-68C6-4244-8DAA-0C6A8EB9482B}"/>
              </a:ext>
            </a:extLst>
          </p:cNvPr>
          <p:cNvSpPr>
            <a:spLocks noGrp="1"/>
          </p:cNvSpPr>
          <p:nvPr>
            <p:ph type="title"/>
          </p:nvPr>
        </p:nvSpPr>
        <p:spPr/>
        <p:txBody>
          <a:bodyPr>
            <a:normAutofit/>
          </a:bodyPr>
          <a:lstStyle/>
          <a:p>
            <a:r>
              <a:rPr lang="en-US" sz="2400" b="1" i="0" u="none" strike="noStrike" baseline="0" dirty="0">
                <a:solidFill>
                  <a:srgbClr val="C00000"/>
                </a:solidFill>
                <a:latin typeface="Verdana" panose="020B0604030504040204" pitchFamily="34" charset="0"/>
              </a:rPr>
              <a:t>Debugging Algorithms with Learning and </a:t>
            </a:r>
            <a:r>
              <a:rPr lang="en-IN" sz="2400" b="1" i="0" u="none" strike="noStrike" baseline="0" dirty="0">
                <a:solidFill>
                  <a:srgbClr val="C00000"/>
                </a:solidFill>
                <a:latin typeface="Verdana" panose="020B0604030504040204" pitchFamily="34" charset="0"/>
              </a:rPr>
              <a:t>Validation Curves:</a:t>
            </a:r>
            <a:endParaRPr lang="en-IN" sz="2400" dirty="0"/>
          </a:p>
        </p:txBody>
      </p:sp>
      <p:sp>
        <p:nvSpPr>
          <p:cNvPr id="3" name="Content Placeholder 2">
            <a:extLst>
              <a:ext uri="{FF2B5EF4-FFF2-40B4-BE49-F238E27FC236}">
                <a16:creationId xmlns:a16="http://schemas.microsoft.com/office/drawing/2014/main" id="{A0815FF3-5535-4EC1-B49F-D4C9B15A52AF}"/>
              </a:ext>
            </a:extLst>
          </p:cNvPr>
          <p:cNvSpPr>
            <a:spLocks noGrp="1"/>
          </p:cNvSpPr>
          <p:nvPr>
            <p:ph idx="1"/>
          </p:nvPr>
        </p:nvSpPr>
        <p:spPr>
          <a:xfrm>
            <a:off x="838200" y="1561674"/>
            <a:ext cx="10515600" cy="4351338"/>
          </a:xfrm>
        </p:spPr>
        <p:txBody>
          <a:bodyPr/>
          <a:lstStyle/>
          <a:p>
            <a:pPr algn="just"/>
            <a:r>
              <a:rPr lang="en-US" b="0" i="0" dirty="0">
                <a:effectLst/>
                <a:latin typeface="Open Sans" panose="020B0606030504020204" pitchFamily="34" charset="0"/>
              </a:rPr>
              <a:t>The best way to gain insight into the performance of a model is through plotting learning curves. </a:t>
            </a:r>
          </a:p>
          <a:p>
            <a:pPr algn="just"/>
            <a:r>
              <a:rPr lang="en-US" b="1" i="0" dirty="0">
                <a:solidFill>
                  <a:srgbClr val="C00000"/>
                </a:solidFill>
                <a:effectLst/>
                <a:latin typeface="Open Sans" panose="020B0606030504020204" pitchFamily="34" charset="0"/>
              </a:rPr>
              <a:t>Learning curves</a:t>
            </a:r>
            <a:r>
              <a:rPr lang="en-US" b="0" i="0" dirty="0">
                <a:solidFill>
                  <a:srgbClr val="C00000"/>
                </a:solidFill>
                <a:effectLst/>
                <a:latin typeface="Open Sans" panose="020B0606030504020204" pitchFamily="34" charset="0"/>
              </a:rPr>
              <a:t> </a:t>
            </a:r>
            <a:r>
              <a:rPr lang="en-US" b="0" i="0" dirty="0">
                <a:effectLst/>
                <a:latin typeface="Open Sans" panose="020B0606030504020204" pitchFamily="34" charset="0"/>
              </a:rPr>
              <a:t>plot a key evaluation metric against the iteration number, to see how it changes as the model is training. The metric is typically either </a:t>
            </a:r>
            <a:r>
              <a:rPr lang="en-US" b="0" i="1" dirty="0">
                <a:effectLst/>
                <a:latin typeface="Open Sans" panose="020B0606030504020204" pitchFamily="34" charset="0"/>
              </a:rPr>
              <a:t>cost</a:t>
            </a:r>
            <a:r>
              <a:rPr lang="en-US" b="0" i="0" dirty="0">
                <a:effectLst/>
                <a:latin typeface="Open Sans" panose="020B0606030504020204" pitchFamily="34" charset="0"/>
              </a:rPr>
              <a:t> or </a:t>
            </a:r>
            <a:r>
              <a:rPr lang="en-US" b="0" i="1" dirty="0">
                <a:effectLst/>
                <a:latin typeface="Open Sans" panose="020B0606030504020204" pitchFamily="34" charset="0"/>
              </a:rPr>
              <a:t>accuracy</a:t>
            </a:r>
            <a:r>
              <a:rPr lang="en-US" b="0" i="0" dirty="0">
                <a:effectLst/>
                <a:latin typeface="Open Sans" panose="020B0606030504020204" pitchFamily="34" charset="0"/>
              </a:rPr>
              <a:t> - although the metrics may differ based on your problem - for example a skewed dataset may use the </a:t>
            </a:r>
            <a:r>
              <a:rPr lang="en-US" b="0" i="1" dirty="0">
                <a:effectLst/>
                <a:latin typeface="Open Sans" panose="020B0606030504020204" pitchFamily="34" charset="0"/>
              </a:rPr>
              <a:t>F1 score</a:t>
            </a:r>
            <a:r>
              <a:rPr lang="en-US" b="0" i="0" dirty="0">
                <a:effectLst/>
                <a:latin typeface="Open Sans" panose="020B0606030504020204" pitchFamily="34" charset="0"/>
              </a:rPr>
              <a:t> instead.</a:t>
            </a:r>
            <a:endParaRPr lang="en-IN" dirty="0"/>
          </a:p>
        </p:txBody>
      </p:sp>
    </p:spTree>
    <p:extLst>
      <p:ext uri="{BB962C8B-B14F-4D97-AF65-F5344CB8AC3E}">
        <p14:creationId xmlns:p14="http://schemas.microsoft.com/office/powerpoint/2010/main" val="41949353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Bias vs variance curve">
            <a:extLst>
              <a:ext uri="{FF2B5EF4-FFF2-40B4-BE49-F238E27FC236}">
                <a16:creationId xmlns:a16="http://schemas.microsoft.com/office/drawing/2014/main" id="{F40C6653-1829-4383-A6D0-E5F10379F2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32351" y="921127"/>
            <a:ext cx="6191250" cy="4638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477255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8F8E689-4FF5-4643-AFBB-9A088A5D56F1}"/>
              </a:ext>
            </a:extLst>
          </p:cNvPr>
          <p:cNvSpPr txBox="1"/>
          <p:nvPr/>
        </p:nvSpPr>
        <p:spPr>
          <a:xfrm>
            <a:off x="820132" y="546756"/>
            <a:ext cx="10407192" cy="6063198"/>
          </a:xfrm>
          <a:prstGeom prst="rect">
            <a:avLst/>
          </a:prstGeom>
          <a:noFill/>
        </p:spPr>
        <p:txBody>
          <a:bodyPr wrap="square">
            <a:spAutoFit/>
          </a:bodyPr>
          <a:lstStyle/>
          <a:p>
            <a:pPr marL="342900" indent="-342900" algn="ctr">
              <a:buFont typeface="Arial" panose="020B0604020202020204" pitchFamily="34" charset="0"/>
              <a:buChar char="•"/>
            </a:pPr>
            <a:r>
              <a:rPr lang="en-US" sz="2800" b="1" i="0" dirty="0">
                <a:solidFill>
                  <a:srgbClr val="C00000"/>
                </a:solidFill>
                <a:effectLst/>
                <a:latin typeface="Times New Roman" panose="02020603050405020304" pitchFamily="18" charset="0"/>
                <a:cs typeface="Times New Roman" panose="02020603050405020304" pitchFamily="18" charset="0"/>
              </a:rPr>
              <a:t>Important points about learning curves:</a:t>
            </a:r>
          </a:p>
          <a:p>
            <a:pPr marL="342900" indent="-342900" algn="just">
              <a:buFont typeface="Arial" panose="020B0604020202020204" pitchFamily="34" charset="0"/>
              <a:buChar char="•"/>
            </a:pPr>
            <a:r>
              <a:rPr lang="en-US" sz="2400" b="0" i="0" dirty="0">
                <a:effectLst/>
                <a:latin typeface="Times New Roman" panose="02020603050405020304" pitchFamily="18" charset="0"/>
                <a:cs typeface="Times New Roman" panose="02020603050405020304" pitchFamily="18" charset="0"/>
              </a:rPr>
              <a:t>If a model has </a:t>
            </a:r>
            <a:r>
              <a:rPr lang="en-US" sz="2400" b="0" i="1" dirty="0">
                <a:effectLst/>
                <a:latin typeface="Times New Roman" panose="02020603050405020304" pitchFamily="18" charset="0"/>
                <a:cs typeface="Times New Roman" panose="02020603050405020304" pitchFamily="18" charset="0"/>
              </a:rPr>
              <a:t>high bias</a:t>
            </a:r>
            <a:r>
              <a:rPr lang="en-US" sz="2400" b="0" i="0" dirty="0">
                <a:effectLst/>
                <a:latin typeface="Times New Roman" panose="02020603050405020304" pitchFamily="18" charset="0"/>
                <a:cs typeface="Times New Roman" panose="02020603050405020304" pitchFamily="18" charset="0"/>
              </a:rPr>
              <a:t>, it is said to </a:t>
            </a:r>
            <a:r>
              <a:rPr lang="en-US" sz="2400" b="1" i="0" dirty="0">
                <a:effectLst/>
                <a:latin typeface="Times New Roman" panose="02020603050405020304" pitchFamily="18" charset="0"/>
                <a:cs typeface="Times New Roman" panose="02020603050405020304" pitchFamily="18" charset="0"/>
              </a:rPr>
              <a:t>underfit</a:t>
            </a:r>
            <a:r>
              <a:rPr lang="en-US" sz="2400" b="0" i="0" dirty="0">
                <a:effectLst/>
                <a:latin typeface="Times New Roman" panose="02020603050405020304" pitchFamily="18" charset="0"/>
                <a:cs typeface="Times New Roman" panose="02020603050405020304" pitchFamily="18" charset="0"/>
              </a:rPr>
              <a:t> the data. This is when the model doesn’t have the capacity to learn a complex enough representation of the data - so has a high error in the prediction (high bias). </a:t>
            </a:r>
          </a:p>
          <a:p>
            <a:pPr marL="342900" indent="-342900" algn="just">
              <a:buFont typeface="Arial" panose="020B0604020202020204" pitchFamily="34" charset="0"/>
              <a:buChar char="•"/>
            </a:pPr>
            <a:r>
              <a:rPr lang="en-US" sz="2400" b="0" i="0" dirty="0">
                <a:effectLst/>
                <a:latin typeface="Times New Roman" panose="02020603050405020304" pitchFamily="18" charset="0"/>
                <a:cs typeface="Times New Roman" panose="02020603050405020304" pitchFamily="18" charset="0"/>
              </a:rPr>
              <a:t>A model with high bias will have high training and validation set error - if the learning curve plateaus early with a high error, use a more complex model. Typically neural networks don’t suffer from this issue, although if this is the case it is worth increasing the number of hidden layers, or number of hidden units in each layer.</a:t>
            </a:r>
          </a:p>
          <a:p>
            <a:pPr marL="342900" indent="-342900" algn="just">
              <a:buFont typeface="Arial" panose="020B0604020202020204" pitchFamily="34" charset="0"/>
              <a:buChar char="•"/>
            </a:pPr>
            <a:r>
              <a:rPr lang="en-US" sz="2400" b="0" i="0" dirty="0">
                <a:effectLst/>
                <a:latin typeface="Times New Roman" panose="02020603050405020304" pitchFamily="18" charset="0"/>
                <a:cs typeface="Times New Roman" panose="02020603050405020304" pitchFamily="18" charset="0"/>
              </a:rPr>
              <a:t>If the model has high variance, we say that it is </a:t>
            </a:r>
            <a:r>
              <a:rPr lang="en-US" sz="2400" b="1" i="0" dirty="0">
                <a:effectLst/>
                <a:latin typeface="Times New Roman" panose="02020603050405020304" pitchFamily="18" charset="0"/>
                <a:cs typeface="Times New Roman" panose="02020603050405020304" pitchFamily="18" charset="0"/>
              </a:rPr>
              <a:t>overfitting</a:t>
            </a:r>
            <a:r>
              <a:rPr lang="en-US" sz="2400" b="0" i="0" dirty="0">
                <a:effectLst/>
                <a:latin typeface="Times New Roman" panose="02020603050405020304" pitchFamily="18" charset="0"/>
                <a:cs typeface="Times New Roman" panose="02020603050405020304" pitchFamily="18" charset="0"/>
              </a:rPr>
              <a:t> the data.</a:t>
            </a:r>
          </a:p>
          <a:p>
            <a:pPr marL="342900" indent="-342900" algn="l">
              <a:buFont typeface="Arial" panose="020B0604020202020204" pitchFamily="34" charset="0"/>
              <a:buChar char="•"/>
            </a:pPr>
            <a:r>
              <a:rPr lang="en-US" sz="2400" b="0" i="0" dirty="0">
                <a:effectLst/>
                <a:latin typeface="Times New Roman" panose="02020603050405020304" pitchFamily="18" charset="0"/>
                <a:cs typeface="Times New Roman" panose="02020603050405020304" pitchFamily="18" charset="0"/>
              </a:rPr>
              <a:t>High variance hampers the model’s ability to </a:t>
            </a:r>
            <a:r>
              <a:rPr lang="en-US" sz="2400" b="0" i="0" dirty="0" err="1">
                <a:effectLst/>
                <a:latin typeface="Times New Roman" panose="02020603050405020304" pitchFamily="18" charset="0"/>
                <a:cs typeface="Times New Roman" panose="02020603050405020304" pitchFamily="18" charset="0"/>
              </a:rPr>
              <a:t>generalise</a:t>
            </a:r>
            <a:r>
              <a:rPr lang="en-US" sz="2400" b="0" i="0" dirty="0">
                <a:effectLst/>
                <a:latin typeface="Times New Roman" panose="02020603050405020304" pitchFamily="18" charset="0"/>
                <a:cs typeface="Times New Roman" panose="02020603050405020304" pitchFamily="18" charset="0"/>
              </a:rPr>
              <a:t> since rather than learning a more general, robust representation, it has instead learnt a representation very specific to that particular set of input data.</a:t>
            </a:r>
          </a:p>
          <a:p>
            <a:pPr marL="342900" indent="-342900" algn="l">
              <a:buFont typeface="Arial" panose="020B0604020202020204" pitchFamily="34" charset="0"/>
              <a:buChar char="•"/>
            </a:pPr>
            <a:r>
              <a:rPr lang="en-US" sz="2400" b="0" i="0" dirty="0">
                <a:effectLst/>
                <a:latin typeface="Times New Roman" panose="02020603050405020304" pitchFamily="18" charset="0"/>
                <a:cs typeface="Times New Roman" panose="02020603050405020304" pitchFamily="18" charset="0"/>
              </a:rPr>
              <a:t>A model with high variance typically has a low training set error but a high validation error when the learning curves are plotted.</a:t>
            </a:r>
          </a:p>
          <a:p>
            <a:pPr marL="342900" indent="-342900" algn="just">
              <a:buFont typeface="Arial" panose="020B0604020202020204" pitchFamily="34" charset="0"/>
              <a:buChar char="•"/>
            </a:pP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9538900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7DECB36-0991-4A71-9AA2-9755852372C2}"/>
              </a:ext>
            </a:extLst>
          </p:cNvPr>
          <p:cNvSpPr>
            <a:spLocks noGrp="1"/>
          </p:cNvSpPr>
          <p:nvPr>
            <p:ph idx="1"/>
          </p:nvPr>
        </p:nvSpPr>
        <p:spPr>
          <a:xfrm>
            <a:off x="509047" y="650449"/>
            <a:ext cx="10844753" cy="5526514"/>
          </a:xfrm>
        </p:spPr>
        <p:txBody>
          <a:bodyPr>
            <a:normAutofit fontScale="92500" lnSpcReduction="10000"/>
          </a:bodyPr>
          <a:lstStyle/>
          <a:p>
            <a:pPr algn="just" fontAlgn="base"/>
            <a:r>
              <a:rPr lang="en-US" b="0" i="0" dirty="0">
                <a:effectLst/>
                <a:latin typeface="Times New Roman" panose="02020603050405020304" pitchFamily="18" charset="0"/>
                <a:cs typeface="Times New Roman" panose="02020603050405020304" pitchFamily="18" charset="0"/>
              </a:rPr>
              <a:t>A </a:t>
            </a:r>
            <a:r>
              <a:rPr lang="en-US" b="1" i="0" dirty="0">
                <a:solidFill>
                  <a:srgbClr val="C00000"/>
                </a:solidFill>
                <a:effectLst/>
                <a:latin typeface="Times New Roman" panose="02020603050405020304" pitchFamily="18" charset="0"/>
                <a:cs typeface="Times New Roman" panose="02020603050405020304" pitchFamily="18" charset="0"/>
              </a:rPr>
              <a:t>Validation Curve </a:t>
            </a:r>
            <a:r>
              <a:rPr lang="en-US" b="0" i="0" dirty="0">
                <a:effectLst/>
                <a:latin typeface="Times New Roman" panose="02020603050405020304" pitchFamily="18" charset="0"/>
                <a:cs typeface="Times New Roman" panose="02020603050405020304" pitchFamily="18" charset="0"/>
              </a:rPr>
              <a:t>is an important diagnostic tool that shows the sensitivity between changes in a Machine Learning model’s accuracy with changes in hyperparameters of the model. </a:t>
            </a:r>
          </a:p>
          <a:p>
            <a:pPr algn="just" fontAlgn="base"/>
            <a:r>
              <a:rPr lang="en-US" b="0" i="0" dirty="0">
                <a:effectLst/>
                <a:latin typeface="Times New Roman" panose="02020603050405020304" pitchFamily="18" charset="0"/>
                <a:cs typeface="Times New Roman" panose="02020603050405020304" pitchFamily="18" charset="0"/>
              </a:rPr>
              <a:t>The validation curve plots the model performance metric (such as accuracy, F1-score, or mean squared error) on the y-axis and a range of hyperparameter values on the x-axis. The hyperparameter values of the models are typically varied on a logarithmic scale, and the model is trained and evaluated using a </a:t>
            </a:r>
            <a:r>
              <a:rPr lang="en-US" b="0" i="0" u="sng" dirty="0">
                <a:effectLst/>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cross-validation</a:t>
            </a:r>
            <a:r>
              <a:rPr lang="en-US" b="0" i="0" dirty="0">
                <a:effectLst/>
                <a:latin typeface="Times New Roman" panose="02020603050405020304" pitchFamily="18" charset="0"/>
                <a:cs typeface="Times New Roman" panose="02020603050405020304" pitchFamily="18" charset="0"/>
              </a:rPr>
              <a:t> technique for each hyperparameter value. </a:t>
            </a:r>
          </a:p>
          <a:p>
            <a:pPr algn="just" fontAlgn="base"/>
            <a:r>
              <a:rPr lang="en-US" b="0" i="0" dirty="0">
                <a:effectLst/>
                <a:latin typeface="Times New Roman" panose="02020603050405020304" pitchFamily="18" charset="0"/>
                <a:cs typeface="Times New Roman" panose="02020603050405020304" pitchFamily="18" charset="0"/>
              </a:rPr>
              <a:t>Two curves are present in a validation curve – one for the training set score and one for the cross-validation score. By default, the function for validation curve, present in the scikit-learn library performs 3-fold cross-validation. </a:t>
            </a:r>
            <a:br>
              <a:rPr lang="en-US" b="0" i="0" dirty="0">
                <a:effectLst/>
                <a:latin typeface="Times New Roman" panose="02020603050405020304" pitchFamily="18" charset="0"/>
                <a:cs typeface="Times New Roman" panose="02020603050405020304" pitchFamily="18" charset="0"/>
              </a:rPr>
            </a:br>
            <a:r>
              <a:rPr lang="en-US" b="0" i="0" dirty="0">
                <a:effectLst/>
                <a:latin typeface="Times New Roman" panose="02020603050405020304" pitchFamily="18" charset="0"/>
                <a:cs typeface="Times New Roman" panose="02020603050405020304" pitchFamily="18" charset="0"/>
              </a:rPr>
              <a:t>A validation curve is used to evaluate an existing model based on hyper-parameters and is not used to tune a model. This is because, if we tune the model according to the validation score, the model may be biased towards the specific data against which the model is tuned; thereby, not being a good estimate of the generalization of the model.</a:t>
            </a:r>
          </a:p>
          <a:p>
            <a:pPr algn="just"/>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9641532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DE59C5-0CC0-4A99-A360-C944AFDBE442}"/>
              </a:ext>
            </a:extLst>
          </p:cNvPr>
          <p:cNvSpPr>
            <a:spLocks noGrp="1"/>
          </p:cNvSpPr>
          <p:nvPr>
            <p:ph type="title"/>
          </p:nvPr>
        </p:nvSpPr>
        <p:spPr/>
        <p:txBody>
          <a:bodyPr/>
          <a:lstStyle/>
          <a:p>
            <a:pPr algn="ctr"/>
            <a:r>
              <a:rPr lang="en-US" b="1" dirty="0">
                <a:solidFill>
                  <a:srgbClr val="C00000"/>
                </a:solidFill>
                <a:latin typeface="Nunito" pitchFamily="2" charset="0"/>
              </a:rPr>
              <a:t>I</a:t>
            </a:r>
            <a:r>
              <a:rPr lang="en-US" b="1" i="0" dirty="0">
                <a:solidFill>
                  <a:srgbClr val="C00000"/>
                </a:solidFill>
                <a:effectLst/>
                <a:latin typeface="Nunito" pitchFamily="2" charset="0"/>
              </a:rPr>
              <a:t>nterpreting a Validation Curve:</a:t>
            </a:r>
            <a:endParaRPr lang="en-IN" dirty="0">
              <a:solidFill>
                <a:srgbClr val="C00000"/>
              </a:solidFill>
            </a:endParaRPr>
          </a:p>
        </p:txBody>
      </p:sp>
      <p:sp>
        <p:nvSpPr>
          <p:cNvPr id="3" name="Content Placeholder 2">
            <a:extLst>
              <a:ext uri="{FF2B5EF4-FFF2-40B4-BE49-F238E27FC236}">
                <a16:creationId xmlns:a16="http://schemas.microsoft.com/office/drawing/2014/main" id="{5252F400-0881-468B-A71A-02B01CFE6C4C}"/>
              </a:ext>
            </a:extLst>
          </p:cNvPr>
          <p:cNvSpPr>
            <a:spLocks noGrp="1"/>
          </p:cNvSpPr>
          <p:nvPr>
            <p:ph idx="1"/>
          </p:nvPr>
        </p:nvSpPr>
        <p:spPr>
          <a:xfrm>
            <a:off x="838200" y="1618236"/>
            <a:ext cx="10515600" cy="4351338"/>
          </a:xfrm>
        </p:spPr>
        <p:txBody>
          <a:bodyPr>
            <a:normAutofit fontScale="92500" lnSpcReduction="20000"/>
          </a:bodyPr>
          <a:lstStyle/>
          <a:p>
            <a:pPr algn="just" fontAlgn="base"/>
            <a:r>
              <a:rPr lang="en-US" b="0" i="0" dirty="0">
                <a:effectLst/>
                <a:latin typeface="Times New Roman" panose="02020603050405020304" pitchFamily="18" charset="0"/>
                <a:cs typeface="Times New Roman" panose="02020603050405020304" pitchFamily="18" charset="0"/>
              </a:rPr>
              <a:t>Interpreting the results of a validation curve can sometimes be tricky. Keep the following points in mind while looking at a validation curve : </a:t>
            </a:r>
          </a:p>
          <a:p>
            <a:pPr algn="just" fontAlgn="base">
              <a:buFont typeface="Arial" panose="020B0604020202020204" pitchFamily="34" charset="0"/>
              <a:buChar char="•"/>
            </a:pPr>
            <a:r>
              <a:rPr lang="en-US" b="0" i="0" dirty="0">
                <a:effectLst/>
                <a:latin typeface="Times New Roman" panose="02020603050405020304" pitchFamily="18" charset="0"/>
                <a:cs typeface="Times New Roman" panose="02020603050405020304" pitchFamily="18" charset="0"/>
              </a:rPr>
              <a:t>Ideally, we would want both the validation curve and the training curve to look as similar as possible.</a:t>
            </a:r>
          </a:p>
          <a:p>
            <a:pPr algn="just" fontAlgn="base">
              <a:buFont typeface="Arial" panose="020B0604020202020204" pitchFamily="34" charset="0"/>
              <a:buChar char="•"/>
            </a:pPr>
            <a:r>
              <a:rPr lang="en-US" b="0" i="0" dirty="0">
                <a:effectLst/>
                <a:latin typeface="Times New Roman" panose="02020603050405020304" pitchFamily="18" charset="0"/>
                <a:cs typeface="Times New Roman" panose="02020603050405020304" pitchFamily="18" charset="0"/>
              </a:rPr>
              <a:t>If both scores are low, the model is likely to be </a:t>
            </a:r>
            <a:r>
              <a:rPr lang="en-US" b="1" i="1" dirty="0">
                <a:effectLst/>
                <a:latin typeface="Times New Roman" panose="02020603050405020304" pitchFamily="18" charset="0"/>
                <a:cs typeface="Times New Roman" panose="02020603050405020304" pitchFamily="18" charset="0"/>
              </a:rPr>
              <a:t>underfitting</a:t>
            </a:r>
            <a:r>
              <a:rPr lang="en-US" b="0" i="0" dirty="0">
                <a:effectLst/>
                <a:latin typeface="Times New Roman" panose="02020603050405020304" pitchFamily="18" charset="0"/>
                <a:cs typeface="Times New Roman" panose="02020603050405020304" pitchFamily="18" charset="0"/>
              </a:rPr>
              <a:t>. This means either the model is too simple or it is informed by too few features. It could also be the case that the model is regularized too much.</a:t>
            </a:r>
          </a:p>
          <a:p>
            <a:pPr algn="just" fontAlgn="base">
              <a:buFont typeface="Arial" panose="020B0604020202020204" pitchFamily="34" charset="0"/>
              <a:buChar char="•"/>
            </a:pPr>
            <a:r>
              <a:rPr lang="en-US" b="0" i="0" dirty="0">
                <a:effectLst/>
                <a:latin typeface="Times New Roman" panose="02020603050405020304" pitchFamily="18" charset="0"/>
                <a:cs typeface="Times New Roman" panose="02020603050405020304" pitchFamily="18" charset="0"/>
              </a:rPr>
              <a:t>If the training curve reaches a high score relatively quickly and the validation curve is lagging behind, the model is </a:t>
            </a:r>
            <a:r>
              <a:rPr lang="en-US" b="1" i="1" dirty="0">
                <a:effectLst/>
                <a:latin typeface="Times New Roman" panose="02020603050405020304" pitchFamily="18" charset="0"/>
                <a:cs typeface="Times New Roman" panose="02020603050405020304" pitchFamily="18" charset="0"/>
              </a:rPr>
              <a:t>overfitting. </a:t>
            </a:r>
            <a:r>
              <a:rPr lang="en-US" b="0" i="0" dirty="0">
                <a:effectLst/>
                <a:latin typeface="Times New Roman" panose="02020603050405020304" pitchFamily="18" charset="0"/>
                <a:cs typeface="Times New Roman" panose="02020603050405020304" pitchFamily="18" charset="0"/>
              </a:rPr>
              <a:t>This means the model is very complex and there is too little data, or it could simply mean there is too little data.</a:t>
            </a:r>
          </a:p>
          <a:p>
            <a:pPr algn="just" fontAlgn="base">
              <a:buFont typeface="Arial" panose="020B0604020202020204" pitchFamily="34" charset="0"/>
              <a:buChar char="•"/>
            </a:pPr>
            <a:r>
              <a:rPr lang="en-US" b="0" i="0" dirty="0">
                <a:effectLst/>
                <a:latin typeface="Times New Roman" panose="02020603050405020304" pitchFamily="18" charset="0"/>
                <a:cs typeface="Times New Roman" panose="02020603050405020304" pitchFamily="18" charset="0"/>
              </a:rPr>
              <a:t>We would want the value of the parameter where the training and validation curves are closest to each other</a:t>
            </a:r>
          </a:p>
          <a:p>
            <a:pPr algn="just"/>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3384456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248926-D452-4E79-8775-226550FD7875}"/>
              </a:ext>
            </a:extLst>
          </p:cNvPr>
          <p:cNvSpPr>
            <a:spLocks noGrp="1"/>
          </p:cNvSpPr>
          <p:nvPr>
            <p:ph type="title"/>
          </p:nvPr>
        </p:nvSpPr>
        <p:spPr>
          <a:xfrm>
            <a:off x="838200" y="365126"/>
            <a:ext cx="10515600" cy="982908"/>
          </a:xfrm>
        </p:spPr>
        <p:txBody>
          <a:bodyPr>
            <a:normAutofit/>
          </a:bodyPr>
          <a:lstStyle/>
          <a:p>
            <a:pPr algn="ctr"/>
            <a:r>
              <a:rPr lang="en-US" sz="2400" b="1" i="0" u="none" strike="noStrike" baseline="0" dirty="0">
                <a:solidFill>
                  <a:srgbClr val="C00000"/>
                </a:solidFill>
                <a:latin typeface="Verdana" panose="020B0604030504040204" pitchFamily="34" charset="0"/>
              </a:rPr>
              <a:t>Fine-Tuning Machine Learning Models via Grid Search:</a:t>
            </a:r>
            <a:endParaRPr lang="en-IN" sz="2400" b="1" dirty="0">
              <a:solidFill>
                <a:srgbClr val="C00000"/>
              </a:solidFill>
            </a:endParaRPr>
          </a:p>
        </p:txBody>
      </p:sp>
      <p:sp>
        <p:nvSpPr>
          <p:cNvPr id="3" name="Content Placeholder 2">
            <a:extLst>
              <a:ext uri="{FF2B5EF4-FFF2-40B4-BE49-F238E27FC236}">
                <a16:creationId xmlns:a16="http://schemas.microsoft.com/office/drawing/2014/main" id="{206877FA-3073-4A8C-9007-6C66ACEF1473}"/>
              </a:ext>
            </a:extLst>
          </p:cNvPr>
          <p:cNvSpPr>
            <a:spLocks noGrp="1"/>
          </p:cNvSpPr>
          <p:nvPr>
            <p:ph idx="1"/>
          </p:nvPr>
        </p:nvSpPr>
        <p:spPr>
          <a:xfrm>
            <a:off x="838200" y="1445591"/>
            <a:ext cx="10515600" cy="4351338"/>
          </a:xfrm>
        </p:spPr>
        <p:txBody>
          <a:bodyPr>
            <a:normAutofit fontScale="85000" lnSpcReduction="20000"/>
          </a:bodyPr>
          <a:lstStyle/>
          <a:p>
            <a:pPr algn="just"/>
            <a:r>
              <a:rPr lang="en-US" b="0" i="0" dirty="0">
                <a:effectLst/>
                <a:latin typeface="source-serif-pro"/>
              </a:rPr>
              <a:t>A model </a:t>
            </a:r>
            <a:r>
              <a:rPr lang="en-US" b="1" i="1" dirty="0">
                <a:effectLst/>
                <a:latin typeface="source-serif-pro"/>
              </a:rPr>
              <a:t>hyperparameter</a:t>
            </a:r>
            <a:r>
              <a:rPr lang="en-US" b="0" i="0" dirty="0">
                <a:effectLst/>
                <a:latin typeface="source-serif-pro"/>
              </a:rPr>
              <a:t> is a characteristic of a model that is external to the model and whose value cannot be estimated from data. The value of the hyperparameter has to be set before the learning process begins. For example, </a:t>
            </a:r>
            <a:r>
              <a:rPr lang="en-US" b="0" i="1" dirty="0">
                <a:effectLst/>
                <a:latin typeface="source-serif-pro"/>
              </a:rPr>
              <a:t>c</a:t>
            </a:r>
            <a:r>
              <a:rPr lang="en-US" b="0" i="0" dirty="0">
                <a:effectLst/>
                <a:latin typeface="source-serif-pro"/>
              </a:rPr>
              <a:t> in Support Vector Machines, </a:t>
            </a:r>
            <a:r>
              <a:rPr lang="en-US" b="0" i="1" dirty="0">
                <a:effectLst/>
                <a:latin typeface="source-serif-pro"/>
              </a:rPr>
              <a:t>k</a:t>
            </a:r>
            <a:r>
              <a:rPr lang="en-US" b="0" i="0" dirty="0">
                <a:effectLst/>
                <a:latin typeface="source-serif-pro"/>
              </a:rPr>
              <a:t> in k-Nearest Neighbors, </a:t>
            </a:r>
            <a:r>
              <a:rPr lang="en-US" b="0" i="1" dirty="0">
                <a:effectLst/>
                <a:latin typeface="source-serif-pro"/>
              </a:rPr>
              <a:t>the number of hidden layers </a:t>
            </a:r>
            <a:r>
              <a:rPr lang="en-US" b="0" i="0" dirty="0">
                <a:effectLst/>
                <a:latin typeface="source-serif-pro"/>
              </a:rPr>
              <a:t>in Neural Networks.</a:t>
            </a:r>
          </a:p>
          <a:p>
            <a:pPr marL="0" indent="0" algn="ctr">
              <a:buNone/>
            </a:pPr>
            <a:r>
              <a:rPr lang="en-US" b="0" i="0" dirty="0">
                <a:effectLst/>
                <a:latin typeface="source-serif-pro"/>
              </a:rPr>
              <a:t>or</a:t>
            </a:r>
          </a:p>
          <a:p>
            <a:pPr algn="just"/>
            <a:r>
              <a:rPr lang="en-US" b="0" i="0" dirty="0">
                <a:effectLst/>
                <a:latin typeface="Nunito" pitchFamily="2" charset="0"/>
              </a:rPr>
              <a:t>In the context of machine learning, hyperparameters are configuration variables that are set before the training process of a model begins. They control the learning process itself, rather than being learned from the data. Hyperparameters are often used to tune the performance of a model, and they can have a significant impact on the model’s accuracy, generalization, and other metrics.</a:t>
            </a:r>
          </a:p>
          <a:p>
            <a:pPr algn="just"/>
            <a:r>
              <a:rPr lang="en-US" b="1" i="0" dirty="0">
                <a:solidFill>
                  <a:srgbClr val="C00000"/>
                </a:solidFill>
                <a:effectLst/>
                <a:latin typeface="Google Sans"/>
              </a:rPr>
              <a:t>Fine tuning </a:t>
            </a:r>
            <a:r>
              <a:rPr lang="en-US" b="0" i="0" dirty="0">
                <a:effectLst/>
                <a:latin typeface="Google Sans"/>
              </a:rPr>
              <a:t>is a machine-learning technique that involves making small adjustments to a pre-trained model to improve its performance on a specific task.</a:t>
            </a:r>
            <a:endParaRPr lang="en-IN" dirty="0"/>
          </a:p>
        </p:txBody>
      </p:sp>
    </p:spTree>
    <p:extLst>
      <p:ext uri="{BB962C8B-B14F-4D97-AF65-F5344CB8AC3E}">
        <p14:creationId xmlns:p14="http://schemas.microsoft.com/office/powerpoint/2010/main" val="417678270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822A6C-3323-41DB-83F1-BF17DA3F783D}"/>
              </a:ext>
            </a:extLst>
          </p:cNvPr>
          <p:cNvSpPr>
            <a:spLocks noGrp="1"/>
          </p:cNvSpPr>
          <p:nvPr>
            <p:ph type="title"/>
          </p:nvPr>
        </p:nvSpPr>
        <p:spPr>
          <a:xfrm>
            <a:off x="838200" y="365126"/>
            <a:ext cx="10515600" cy="888640"/>
          </a:xfrm>
        </p:spPr>
        <p:txBody>
          <a:bodyPr/>
          <a:lstStyle/>
          <a:p>
            <a:pPr algn="ctr"/>
            <a:r>
              <a:rPr lang="en-IN" b="1" dirty="0">
                <a:solidFill>
                  <a:srgbClr val="FF0000"/>
                </a:solidFill>
              </a:rPr>
              <a:t>Grid Search:</a:t>
            </a:r>
          </a:p>
        </p:txBody>
      </p:sp>
      <p:sp>
        <p:nvSpPr>
          <p:cNvPr id="3" name="Content Placeholder 2">
            <a:extLst>
              <a:ext uri="{FF2B5EF4-FFF2-40B4-BE49-F238E27FC236}">
                <a16:creationId xmlns:a16="http://schemas.microsoft.com/office/drawing/2014/main" id="{3D711264-010E-42FB-89AF-75265C2461DE}"/>
              </a:ext>
            </a:extLst>
          </p:cNvPr>
          <p:cNvSpPr>
            <a:spLocks noGrp="1"/>
          </p:cNvSpPr>
          <p:nvPr>
            <p:ph idx="1"/>
          </p:nvPr>
        </p:nvSpPr>
        <p:spPr>
          <a:xfrm>
            <a:off x="838200" y="1410845"/>
            <a:ext cx="10515600" cy="4351338"/>
          </a:xfrm>
        </p:spPr>
        <p:txBody>
          <a:bodyPr>
            <a:normAutofit/>
          </a:bodyPr>
          <a:lstStyle/>
          <a:p>
            <a:pPr algn="just" rtl="0" fontAlgn="base"/>
            <a:r>
              <a:rPr lang="en-US" b="0" i="0" dirty="0">
                <a:effectLst/>
                <a:latin typeface="Nunito" pitchFamily="2" charset="0"/>
              </a:rPr>
              <a:t>Grid search can be considered as a “brute force” approach to hyperparameter optimization. </a:t>
            </a:r>
          </a:p>
          <a:p>
            <a:pPr algn="just" rtl="0" fontAlgn="base"/>
            <a:r>
              <a:rPr lang="en-US" b="0" i="0" dirty="0">
                <a:solidFill>
                  <a:srgbClr val="383838"/>
                </a:solidFill>
                <a:effectLst/>
                <a:latin typeface="Inter"/>
              </a:rPr>
              <a:t>Grid Search uses a different combination of all the specified hyperparameters and their values and calculates the performance for each combination and selects the best value for the hyperparameters. This makes the processing time-consuming and expensive based on the number of hyperparameters involved.</a:t>
            </a:r>
            <a:endParaRPr lang="en-IN" dirty="0"/>
          </a:p>
        </p:txBody>
      </p:sp>
    </p:spTree>
    <p:extLst>
      <p:ext uri="{BB962C8B-B14F-4D97-AF65-F5344CB8AC3E}">
        <p14:creationId xmlns:p14="http://schemas.microsoft.com/office/powerpoint/2010/main" val="7736976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Understand GridSearchCV">
            <a:extLst>
              <a:ext uri="{FF2B5EF4-FFF2-40B4-BE49-F238E27FC236}">
                <a16:creationId xmlns:a16="http://schemas.microsoft.com/office/drawing/2014/main" id="{87BA703A-26A0-42D4-971F-9CF30C3C9D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24250" y="1714500"/>
            <a:ext cx="5143500" cy="342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44081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6A44E5-EC21-46AB-8BAD-FD333AF662F3}"/>
              </a:ext>
            </a:extLst>
          </p:cNvPr>
          <p:cNvSpPr>
            <a:spLocks noGrp="1"/>
          </p:cNvSpPr>
          <p:nvPr>
            <p:ph type="title"/>
          </p:nvPr>
        </p:nvSpPr>
        <p:spPr>
          <a:xfrm>
            <a:off x="838200" y="365126"/>
            <a:ext cx="10515600" cy="612028"/>
          </a:xfrm>
        </p:spPr>
        <p:txBody>
          <a:bodyPr>
            <a:normAutofit fontScale="90000"/>
          </a:bodyPr>
          <a:lstStyle/>
          <a:p>
            <a:pPr algn="ctr"/>
            <a:r>
              <a:rPr lang="en-IN" b="1" dirty="0"/>
              <a:t>Normal Distribution:</a:t>
            </a:r>
          </a:p>
        </p:txBody>
      </p:sp>
      <p:sp>
        <p:nvSpPr>
          <p:cNvPr id="3" name="Content Placeholder 2">
            <a:extLst>
              <a:ext uri="{FF2B5EF4-FFF2-40B4-BE49-F238E27FC236}">
                <a16:creationId xmlns:a16="http://schemas.microsoft.com/office/drawing/2014/main" id="{C5094863-4734-43A1-8529-0CD1CC3B0763}"/>
              </a:ext>
            </a:extLst>
          </p:cNvPr>
          <p:cNvSpPr>
            <a:spLocks noGrp="1"/>
          </p:cNvSpPr>
          <p:nvPr>
            <p:ph idx="1"/>
          </p:nvPr>
        </p:nvSpPr>
        <p:spPr>
          <a:xfrm>
            <a:off x="694765" y="1063625"/>
            <a:ext cx="10515600" cy="4351338"/>
          </a:xfrm>
        </p:spPr>
        <p:txBody>
          <a:bodyPr/>
          <a:lstStyle/>
          <a:p>
            <a:r>
              <a:rPr lang="en-IN" sz="2800" dirty="0">
                <a:solidFill>
                  <a:srgbClr val="FF0000"/>
                </a:solidFill>
                <a:latin typeface="Times New Roman" panose="02020603050405020304" pitchFamily="18" charset="0"/>
                <a:cs typeface="Times New Roman" panose="02020603050405020304" pitchFamily="18" charset="0"/>
              </a:rPr>
              <a:t>Normal- values are normally distributed in this which means:</a:t>
            </a:r>
          </a:p>
          <a:p>
            <a:endParaRPr lang="en-IN" sz="2800" dirty="0">
              <a:solidFill>
                <a:srgbClr val="FF0000"/>
              </a:solidFill>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50CE6B2D-5A3A-42CA-AF2E-BD431E21A5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8906" y="1643773"/>
            <a:ext cx="10838329" cy="4849101"/>
          </a:xfrm>
          <a:prstGeom prst="rect">
            <a:avLst/>
          </a:prstGeom>
        </p:spPr>
      </p:pic>
    </p:spTree>
    <p:extLst>
      <p:ext uri="{BB962C8B-B14F-4D97-AF65-F5344CB8AC3E}">
        <p14:creationId xmlns:p14="http://schemas.microsoft.com/office/powerpoint/2010/main" val="243550518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66CBCF-9002-4787-B8B5-34F917E1E20E}"/>
              </a:ext>
            </a:extLst>
          </p:cNvPr>
          <p:cNvSpPr>
            <a:spLocks noGrp="1"/>
          </p:cNvSpPr>
          <p:nvPr>
            <p:ph type="title"/>
          </p:nvPr>
        </p:nvSpPr>
        <p:spPr/>
        <p:txBody>
          <a:bodyPr/>
          <a:lstStyle/>
          <a:p>
            <a:pPr algn="ctr"/>
            <a:r>
              <a:rPr lang="en-US" b="0" i="0" dirty="0">
                <a:solidFill>
                  <a:srgbClr val="FF0000"/>
                </a:solidFill>
                <a:effectLst/>
                <a:latin typeface="Inter"/>
              </a:rPr>
              <a:t>How to Apply </a:t>
            </a:r>
            <a:r>
              <a:rPr lang="en-US" b="0" i="0" dirty="0" err="1">
                <a:solidFill>
                  <a:srgbClr val="FF0000"/>
                </a:solidFill>
                <a:effectLst/>
                <a:latin typeface="Inter"/>
              </a:rPr>
              <a:t>GridSearchCV</a:t>
            </a:r>
            <a:r>
              <a:rPr lang="en-US" b="0" i="0" dirty="0">
                <a:solidFill>
                  <a:srgbClr val="FF0000"/>
                </a:solidFill>
                <a:effectLst/>
                <a:latin typeface="Inter"/>
              </a:rPr>
              <a:t>?</a:t>
            </a:r>
            <a:endParaRPr lang="en-IN" dirty="0">
              <a:solidFill>
                <a:srgbClr val="FF0000"/>
              </a:solidFill>
            </a:endParaRPr>
          </a:p>
        </p:txBody>
      </p:sp>
      <p:sp>
        <p:nvSpPr>
          <p:cNvPr id="3" name="Content Placeholder 2">
            <a:extLst>
              <a:ext uri="{FF2B5EF4-FFF2-40B4-BE49-F238E27FC236}">
                <a16:creationId xmlns:a16="http://schemas.microsoft.com/office/drawing/2014/main" id="{AF86068E-4F6F-45F8-BC72-01129935A84A}"/>
              </a:ext>
            </a:extLst>
          </p:cNvPr>
          <p:cNvSpPr>
            <a:spLocks noGrp="1"/>
          </p:cNvSpPr>
          <p:nvPr>
            <p:ph idx="1"/>
          </p:nvPr>
        </p:nvSpPr>
        <p:spPr>
          <a:xfrm>
            <a:off x="838200" y="1618236"/>
            <a:ext cx="10515600" cy="4351338"/>
          </a:xfrm>
        </p:spPr>
        <p:txBody>
          <a:bodyPr>
            <a:noAutofit/>
          </a:bodyPr>
          <a:lstStyle/>
          <a:p>
            <a:pPr algn="just"/>
            <a:r>
              <a:rPr lang="en-US" sz="2400" b="0" i="0" dirty="0">
                <a:solidFill>
                  <a:srgbClr val="383838"/>
                </a:solidFill>
                <a:effectLst/>
                <a:latin typeface="Times New Roman" panose="02020603050405020304" pitchFamily="18" charset="0"/>
                <a:cs typeface="Times New Roman" panose="02020603050405020304" pitchFamily="18" charset="0"/>
              </a:rPr>
              <a:t>.</a:t>
            </a:r>
            <a:r>
              <a:rPr lang="en-US" sz="2400" b="0" i="0" dirty="0" err="1">
                <a:solidFill>
                  <a:srgbClr val="383838"/>
                </a:solidFill>
                <a:effectLst/>
                <a:latin typeface="Times New Roman" panose="02020603050405020304" pitchFamily="18" charset="0"/>
                <a:cs typeface="Times New Roman" panose="02020603050405020304" pitchFamily="18" charset="0"/>
              </a:rPr>
              <a:t>GridSearchCV</a:t>
            </a:r>
            <a:r>
              <a:rPr lang="en-US" sz="2400" b="0" i="0" dirty="0">
                <a:solidFill>
                  <a:srgbClr val="383838"/>
                </a:solidFill>
                <a:effectLst/>
                <a:latin typeface="Times New Roman" panose="02020603050405020304" pitchFamily="18" charset="0"/>
                <a:cs typeface="Times New Roman" panose="02020603050405020304" pitchFamily="18" charset="0"/>
              </a:rPr>
              <a:t>() method is available in the scikit-learn class </a:t>
            </a:r>
            <a:r>
              <a:rPr lang="en-US" sz="2400" b="1" i="0" dirty="0" err="1">
                <a:solidFill>
                  <a:srgbClr val="383838"/>
                </a:solidFill>
                <a:effectLst/>
                <a:latin typeface="Times New Roman" panose="02020603050405020304" pitchFamily="18" charset="0"/>
                <a:cs typeface="Times New Roman" panose="02020603050405020304" pitchFamily="18" charset="0"/>
              </a:rPr>
              <a:t>model_selection</a:t>
            </a:r>
            <a:r>
              <a:rPr lang="en-US" sz="2400" b="1" i="0" dirty="0">
                <a:solidFill>
                  <a:srgbClr val="383838"/>
                </a:solidFill>
                <a:effectLst/>
                <a:latin typeface="Times New Roman" panose="02020603050405020304" pitchFamily="18" charset="0"/>
                <a:cs typeface="Times New Roman" panose="02020603050405020304" pitchFamily="18" charset="0"/>
              </a:rPr>
              <a:t>. </a:t>
            </a:r>
            <a:r>
              <a:rPr lang="en-US" sz="2400" b="0" i="0" dirty="0">
                <a:solidFill>
                  <a:srgbClr val="383838"/>
                </a:solidFill>
                <a:effectLst/>
                <a:latin typeface="Times New Roman" panose="02020603050405020304" pitchFamily="18" charset="0"/>
                <a:cs typeface="Times New Roman" panose="02020603050405020304" pitchFamily="18" charset="0"/>
              </a:rPr>
              <a:t>It can be initiated by creating an object of </a:t>
            </a:r>
            <a:r>
              <a:rPr lang="en-US" sz="2400" b="0" i="0" dirty="0" err="1">
                <a:solidFill>
                  <a:srgbClr val="383838"/>
                </a:solidFill>
                <a:effectLst/>
                <a:latin typeface="Times New Roman" panose="02020603050405020304" pitchFamily="18" charset="0"/>
                <a:cs typeface="Times New Roman" panose="02020603050405020304" pitchFamily="18" charset="0"/>
              </a:rPr>
              <a:t>GridSearchCV</a:t>
            </a:r>
            <a:r>
              <a:rPr lang="en-US" sz="2400" b="0" i="0" dirty="0">
                <a:solidFill>
                  <a:srgbClr val="383838"/>
                </a:solidFill>
                <a:effectLst/>
                <a:latin typeface="Times New Roman" panose="02020603050405020304" pitchFamily="18" charset="0"/>
                <a:cs typeface="Times New Roman" panose="02020603050405020304" pitchFamily="18" charset="0"/>
              </a:rPr>
              <a:t>():</a:t>
            </a:r>
          </a:p>
          <a:p>
            <a:pPr algn="l"/>
            <a:endParaRPr lang="en-US" sz="2400" b="0" i="0" dirty="0">
              <a:solidFill>
                <a:srgbClr val="383838"/>
              </a:solidFill>
              <a:effectLst/>
              <a:latin typeface="Times New Roman" panose="02020603050405020304" pitchFamily="18" charset="0"/>
              <a:cs typeface="Times New Roman" panose="02020603050405020304" pitchFamily="18" charset="0"/>
            </a:endParaRPr>
          </a:p>
          <a:p>
            <a:pPr marL="0" indent="0" algn="l">
              <a:buNone/>
            </a:pPr>
            <a:endParaRPr lang="en-US" sz="2400" b="0" i="0" dirty="0">
              <a:solidFill>
                <a:srgbClr val="383838"/>
              </a:solidFill>
              <a:effectLst/>
              <a:latin typeface="Times New Roman" panose="02020603050405020304" pitchFamily="18" charset="0"/>
              <a:cs typeface="Times New Roman" panose="02020603050405020304" pitchFamily="18" charset="0"/>
            </a:endParaRPr>
          </a:p>
          <a:p>
            <a:pPr algn="l"/>
            <a:r>
              <a:rPr lang="en-US" sz="2400" b="0" i="0" dirty="0">
                <a:solidFill>
                  <a:srgbClr val="383838"/>
                </a:solidFill>
                <a:effectLst/>
                <a:latin typeface="Times New Roman" panose="02020603050405020304" pitchFamily="18" charset="0"/>
                <a:cs typeface="Times New Roman" panose="02020603050405020304" pitchFamily="18" charset="0"/>
              </a:rPr>
              <a:t>Primarily, it takes 4 arguments i.e. </a:t>
            </a:r>
            <a:r>
              <a:rPr lang="en-US" sz="2400" b="1" i="0" dirty="0">
                <a:solidFill>
                  <a:srgbClr val="383838"/>
                </a:solidFill>
                <a:effectLst/>
                <a:latin typeface="Times New Roman" panose="02020603050405020304" pitchFamily="18" charset="0"/>
                <a:cs typeface="Times New Roman" panose="02020603050405020304" pitchFamily="18" charset="0"/>
              </a:rPr>
              <a:t>estimator</a:t>
            </a:r>
            <a:r>
              <a:rPr lang="en-US" sz="2400" b="0" i="0" dirty="0">
                <a:solidFill>
                  <a:srgbClr val="383838"/>
                </a:solidFill>
                <a:effectLst/>
                <a:latin typeface="Times New Roman" panose="02020603050405020304" pitchFamily="18" charset="0"/>
                <a:cs typeface="Times New Roman" panose="02020603050405020304" pitchFamily="18" charset="0"/>
              </a:rPr>
              <a:t>, </a:t>
            </a:r>
            <a:r>
              <a:rPr lang="en-US" sz="2400" b="1" i="0" dirty="0" err="1">
                <a:solidFill>
                  <a:srgbClr val="383838"/>
                </a:solidFill>
                <a:effectLst/>
                <a:latin typeface="Times New Roman" panose="02020603050405020304" pitchFamily="18" charset="0"/>
                <a:cs typeface="Times New Roman" panose="02020603050405020304" pitchFamily="18" charset="0"/>
              </a:rPr>
              <a:t>param_grid</a:t>
            </a:r>
            <a:r>
              <a:rPr lang="en-US" sz="2400" b="0" i="0" dirty="0">
                <a:solidFill>
                  <a:srgbClr val="383838"/>
                </a:solidFill>
                <a:effectLst/>
                <a:latin typeface="Times New Roman" panose="02020603050405020304" pitchFamily="18" charset="0"/>
                <a:cs typeface="Times New Roman" panose="02020603050405020304" pitchFamily="18" charset="0"/>
              </a:rPr>
              <a:t>, </a:t>
            </a:r>
            <a:r>
              <a:rPr lang="en-US" sz="2400" b="1" i="0" dirty="0">
                <a:solidFill>
                  <a:srgbClr val="383838"/>
                </a:solidFill>
                <a:effectLst/>
                <a:latin typeface="Times New Roman" panose="02020603050405020304" pitchFamily="18" charset="0"/>
                <a:cs typeface="Times New Roman" panose="02020603050405020304" pitchFamily="18" charset="0"/>
              </a:rPr>
              <a:t>cv</a:t>
            </a:r>
            <a:r>
              <a:rPr lang="en-US" sz="2400" b="0" i="0" dirty="0">
                <a:solidFill>
                  <a:srgbClr val="383838"/>
                </a:solidFill>
                <a:effectLst/>
                <a:latin typeface="Times New Roman" panose="02020603050405020304" pitchFamily="18" charset="0"/>
                <a:cs typeface="Times New Roman" panose="02020603050405020304" pitchFamily="18" charset="0"/>
              </a:rPr>
              <a:t>, and </a:t>
            </a:r>
            <a:r>
              <a:rPr lang="en-US" sz="2400" b="1" i="0" dirty="0">
                <a:solidFill>
                  <a:srgbClr val="383838"/>
                </a:solidFill>
                <a:effectLst/>
                <a:latin typeface="Times New Roman" panose="02020603050405020304" pitchFamily="18" charset="0"/>
                <a:cs typeface="Times New Roman" panose="02020603050405020304" pitchFamily="18" charset="0"/>
              </a:rPr>
              <a:t>scoring</a:t>
            </a:r>
            <a:r>
              <a:rPr lang="en-US" sz="2400" b="0" i="0" dirty="0">
                <a:solidFill>
                  <a:srgbClr val="383838"/>
                </a:solidFill>
                <a:effectLst/>
                <a:latin typeface="Times New Roman" panose="02020603050405020304" pitchFamily="18" charset="0"/>
                <a:cs typeface="Times New Roman" panose="02020603050405020304" pitchFamily="18" charset="0"/>
              </a:rPr>
              <a:t>. The description of the arguments is as follows:</a:t>
            </a:r>
          </a:p>
          <a:p>
            <a:pPr algn="l"/>
            <a:r>
              <a:rPr lang="en-US" sz="2400" b="0" i="0" dirty="0">
                <a:solidFill>
                  <a:srgbClr val="383838"/>
                </a:solidFill>
                <a:effectLst/>
                <a:latin typeface="Times New Roman" panose="02020603050405020304" pitchFamily="18" charset="0"/>
                <a:cs typeface="Times New Roman" panose="02020603050405020304" pitchFamily="18" charset="0"/>
              </a:rPr>
              <a:t>1. </a:t>
            </a:r>
            <a:r>
              <a:rPr lang="en-US" sz="2400" b="1" i="0" dirty="0">
                <a:solidFill>
                  <a:srgbClr val="383838"/>
                </a:solidFill>
                <a:effectLst/>
                <a:latin typeface="Times New Roman" panose="02020603050405020304" pitchFamily="18" charset="0"/>
                <a:cs typeface="Times New Roman" panose="02020603050405020304" pitchFamily="18" charset="0"/>
              </a:rPr>
              <a:t>estimator </a:t>
            </a:r>
            <a:r>
              <a:rPr lang="en-US" sz="2400" b="0" i="0" dirty="0">
                <a:solidFill>
                  <a:srgbClr val="383838"/>
                </a:solidFill>
                <a:effectLst/>
                <a:latin typeface="Times New Roman" panose="02020603050405020304" pitchFamily="18" charset="0"/>
                <a:cs typeface="Times New Roman" panose="02020603050405020304" pitchFamily="18" charset="0"/>
              </a:rPr>
              <a:t>– A scikit-learn model</a:t>
            </a:r>
          </a:p>
          <a:p>
            <a:pPr algn="l"/>
            <a:r>
              <a:rPr lang="en-US" sz="2400" b="0" i="0" dirty="0">
                <a:solidFill>
                  <a:srgbClr val="383838"/>
                </a:solidFill>
                <a:effectLst/>
                <a:latin typeface="Times New Roman" panose="02020603050405020304" pitchFamily="18" charset="0"/>
                <a:cs typeface="Times New Roman" panose="02020603050405020304" pitchFamily="18" charset="0"/>
              </a:rPr>
              <a:t>2. </a:t>
            </a:r>
            <a:r>
              <a:rPr lang="en-US" sz="2400" b="1" i="0" dirty="0" err="1">
                <a:solidFill>
                  <a:srgbClr val="383838"/>
                </a:solidFill>
                <a:effectLst/>
                <a:latin typeface="Times New Roman" panose="02020603050405020304" pitchFamily="18" charset="0"/>
                <a:cs typeface="Times New Roman" panose="02020603050405020304" pitchFamily="18" charset="0"/>
              </a:rPr>
              <a:t>param_grid</a:t>
            </a:r>
            <a:r>
              <a:rPr lang="en-US" sz="2400" b="0" i="0" dirty="0">
                <a:solidFill>
                  <a:srgbClr val="383838"/>
                </a:solidFill>
                <a:effectLst/>
                <a:latin typeface="Times New Roman" panose="02020603050405020304" pitchFamily="18" charset="0"/>
                <a:cs typeface="Times New Roman" panose="02020603050405020304" pitchFamily="18" charset="0"/>
              </a:rPr>
              <a:t> – A dictionary with parameter names as keys and lists of parameter values.</a:t>
            </a:r>
          </a:p>
          <a:p>
            <a:pPr algn="l"/>
            <a:r>
              <a:rPr lang="en-US" sz="2400" b="0" i="0" dirty="0">
                <a:solidFill>
                  <a:srgbClr val="383838"/>
                </a:solidFill>
                <a:effectLst/>
                <a:latin typeface="Times New Roman" panose="02020603050405020304" pitchFamily="18" charset="0"/>
                <a:cs typeface="Times New Roman" panose="02020603050405020304" pitchFamily="18" charset="0"/>
              </a:rPr>
              <a:t>3. </a:t>
            </a:r>
            <a:r>
              <a:rPr lang="en-US" sz="2400" b="1" i="0" dirty="0">
                <a:solidFill>
                  <a:srgbClr val="383838"/>
                </a:solidFill>
                <a:effectLst/>
                <a:latin typeface="Times New Roman" panose="02020603050405020304" pitchFamily="18" charset="0"/>
                <a:cs typeface="Times New Roman" panose="02020603050405020304" pitchFamily="18" charset="0"/>
              </a:rPr>
              <a:t>scoring</a:t>
            </a:r>
            <a:r>
              <a:rPr lang="en-US" sz="2400" b="0" i="0" dirty="0">
                <a:solidFill>
                  <a:srgbClr val="383838"/>
                </a:solidFill>
                <a:effectLst/>
                <a:latin typeface="Times New Roman" panose="02020603050405020304" pitchFamily="18" charset="0"/>
                <a:cs typeface="Times New Roman" panose="02020603050405020304" pitchFamily="18" charset="0"/>
              </a:rPr>
              <a:t> – The performance measure. For example, ‘</a:t>
            </a:r>
            <a:r>
              <a:rPr lang="en-US" sz="2400" b="1" i="0" dirty="0">
                <a:solidFill>
                  <a:srgbClr val="383838"/>
                </a:solidFill>
                <a:effectLst/>
                <a:latin typeface="Times New Roman" panose="02020603050405020304" pitchFamily="18" charset="0"/>
                <a:cs typeface="Times New Roman" panose="02020603050405020304" pitchFamily="18" charset="0"/>
              </a:rPr>
              <a:t>r2</a:t>
            </a:r>
            <a:r>
              <a:rPr lang="en-US" sz="2400" b="0" i="0" dirty="0">
                <a:solidFill>
                  <a:srgbClr val="383838"/>
                </a:solidFill>
                <a:effectLst/>
                <a:latin typeface="Times New Roman" panose="02020603050405020304" pitchFamily="18" charset="0"/>
                <a:cs typeface="Times New Roman" panose="02020603050405020304" pitchFamily="18" charset="0"/>
              </a:rPr>
              <a:t>’ for regression models, ‘</a:t>
            </a:r>
            <a:r>
              <a:rPr lang="en-US" sz="2400" b="1" i="0" dirty="0">
                <a:solidFill>
                  <a:srgbClr val="383838"/>
                </a:solidFill>
                <a:effectLst/>
                <a:latin typeface="Times New Roman" panose="02020603050405020304" pitchFamily="18" charset="0"/>
                <a:cs typeface="Times New Roman" panose="02020603050405020304" pitchFamily="18" charset="0"/>
              </a:rPr>
              <a:t>precision</a:t>
            </a:r>
            <a:r>
              <a:rPr lang="en-US" sz="2400" b="0" i="0" dirty="0">
                <a:solidFill>
                  <a:srgbClr val="383838"/>
                </a:solidFill>
                <a:effectLst/>
                <a:latin typeface="Times New Roman" panose="02020603050405020304" pitchFamily="18" charset="0"/>
                <a:cs typeface="Times New Roman" panose="02020603050405020304" pitchFamily="18" charset="0"/>
              </a:rPr>
              <a:t>’ for classification models.</a:t>
            </a:r>
          </a:p>
          <a:p>
            <a:pPr algn="l"/>
            <a:r>
              <a:rPr lang="en-US" sz="2400" b="0" i="0" dirty="0">
                <a:solidFill>
                  <a:srgbClr val="383838"/>
                </a:solidFill>
                <a:effectLst/>
                <a:latin typeface="Times New Roman" panose="02020603050405020304" pitchFamily="18" charset="0"/>
                <a:cs typeface="Times New Roman" panose="02020603050405020304" pitchFamily="18" charset="0"/>
              </a:rPr>
              <a:t>4. </a:t>
            </a:r>
            <a:r>
              <a:rPr lang="en-US" sz="2400" b="1" i="0" dirty="0">
                <a:solidFill>
                  <a:srgbClr val="383838"/>
                </a:solidFill>
                <a:effectLst/>
                <a:latin typeface="Times New Roman" panose="02020603050405020304" pitchFamily="18" charset="0"/>
                <a:cs typeface="Times New Roman" panose="02020603050405020304" pitchFamily="18" charset="0"/>
              </a:rPr>
              <a:t>cv</a:t>
            </a:r>
            <a:r>
              <a:rPr lang="en-US" sz="2400" b="0" i="0" dirty="0">
                <a:solidFill>
                  <a:srgbClr val="383838"/>
                </a:solidFill>
                <a:effectLst/>
                <a:latin typeface="Times New Roman" panose="02020603050405020304" pitchFamily="18" charset="0"/>
                <a:cs typeface="Times New Roman" panose="02020603050405020304" pitchFamily="18" charset="0"/>
              </a:rPr>
              <a:t> – An integer that is the number of folds for K-fold cross-validation.</a:t>
            </a:r>
          </a:p>
          <a:p>
            <a:pPr algn="just"/>
            <a:endParaRPr lang="en-US" sz="2400" b="0" i="0" dirty="0">
              <a:solidFill>
                <a:srgbClr val="FF0000"/>
              </a:solidFill>
              <a:effectLst/>
              <a:latin typeface="Times New Roman" panose="02020603050405020304" pitchFamily="18" charset="0"/>
              <a:cs typeface="Times New Roman" panose="02020603050405020304" pitchFamily="18" charset="0"/>
            </a:endParaRPr>
          </a:p>
          <a:p>
            <a:pPr algn="just"/>
            <a:endParaRPr lang="en-IN" sz="24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DE2D8A87-C840-48A3-9DE3-5A1624C9ED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3047" y="2355057"/>
            <a:ext cx="7925906" cy="819264"/>
          </a:xfrm>
          <a:prstGeom prst="rect">
            <a:avLst/>
          </a:prstGeom>
        </p:spPr>
      </p:pic>
    </p:spTree>
    <p:extLst>
      <p:ext uri="{BB962C8B-B14F-4D97-AF65-F5344CB8AC3E}">
        <p14:creationId xmlns:p14="http://schemas.microsoft.com/office/powerpoint/2010/main" val="81380988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C328703-190F-4638-989E-76D9FD88B9AA}"/>
              </a:ext>
            </a:extLst>
          </p:cNvPr>
          <p:cNvSpPr/>
          <p:nvPr/>
        </p:nvSpPr>
        <p:spPr>
          <a:xfrm>
            <a:off x="4399574" y="2967335"/>
            <a:ext cx="3392853" cy="923330"/>
          </a:xfrm>
          <a:prstGeom prst="rect">
            <a:avLst/>
          </a:prstGeom>
          <a:noFill/>
        </p:spPr>
        <p:txBody>
          <a:bodyPr wrap="none" lIns="91440" tIns="45720" rIns="91440" bIns="45720">
            <a:spAutoFit/>
          </a:bodyPr>
          <a:lstStyle/>
          <a:p>
            <a:pPr algn="ctr"/>
            <a:r>
              <a:rPr lang="en-US" sz="5400" b="1" cap="none" spc="0" dirty="0">
                <a:ln w="22225">
                  <a:solidFill>
                    <a:schemeClr val="accent2"/>
                  </a:solidFill>
                  <a:prstDash val="solid"/>
                </a:ln>
                <a:solidFill>
                  <a:schemeClr val="accent2">
                    <a:lumMod val="40000"/>
                    <a:lumOff val="60000"/>
                  </a:schemeClr>
                </a:solidFill>
                <a:effectLst/>
              </a:rPr>
              <a:t>Thank you!</a:t>
            </a:r>
          </a:p>
        </p:txBody>
      </p:sp>
    </p:spTree>
    <p:extLst>
      <p:ext uri="{BB962C8B-B14F-4D97-AF65-F5344CB8AC3E}">
        <p14:creationId xmlns:p14="http://schemas.microsoft.com/office/powerpoint/2010/main" val="20035183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68697D-3E5F-4339-B18E-F0C8B6515674}"/>
              </a:ext>
            </a:extLst>
          </p:cNvPr>
          <p:cNvSpPr>
            <a:spLocks noGrp="1"/>
          </p:cNvSpPr>
          <p:nvPr>
            <p:ph type="title"/>
          </p:nvPr>
        </p:nvSpPr>
        <p:spPr/>
        <p:txBody>
          <a:bodyPr/>
          <a:lstStyle/>
          <a:p>
            <a:pPr algn="ctr"/>
            <a:r>
              <a:rPr lang="en-IN" b="1" dirty="0"/>
              <a:t>Normal distribution can be of any type:</a:t>
            </a:r>
          </a:p>
        </p:txBody>
      </p:sp>
      <p:pic>
        <p:nvPicPr>
          <p:cNvPr id="5" name="Content Placeholder 4">
            <a:extLst>
              <a:ext uri="{FF2B5EF4-FFF2-40B4-BE49-F238E27FC236}">
                <a16:creationId xmlns:a16="http://schemas.microsoft.com/office/drawing/2014/main" id="{B54D834A-D1A7-4B9D-8F93-EE37DFABEF8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2640291"/>
            <a:ext cx="10515600" cy="2722006"/>
          </a:xfrm>
        </p:spPr>
      </p:pic>
    </p:spTree>
    <p:extLst>
      <p:ext uri="{BB962C8B-B14F-4D97-AF65-F5344CB8AC3E}">
        <p14:creationId xmlns:p14="http://schemas.microsoft.com/office/powerpoint/2010/main" val="2415892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0E4CE0C-4EB9-4056-818B-AF1789A40B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31319"/>
            <a:ext cx="12192000" cy="5595362"/>
          </a:xfrm>
          <a:prstGeom prst="rect">
            <a:avLst/>
          </a:prstGeom>
        </p:spPr>
      </p:pic>
    </p:spTree>
    <p:extLst>
      <p:ext uri="{BB962C8B-B14F-4D97-AF65-F5344CB8AC3E}">
        <p14:creationId xmlns:p14="http://schemas.microsoft.com/office/powerpoint/2010/main" val="376258537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0.4|28.9|14.7|6.5|13.7"/>
</p:tagLst>
</file>

<file path=ppt/tags/tag2.xml><?xml version="1.0" encoding="utf-8"?>
<p:tagLst xmlns:a="http://schemas.openxmlformats.org/drawingml/2006/main" xmlns:r="http://schemas.openxmlformats.org/officeDocument/2006/relationships" xmlns:p="http://schemas.openxmlformats.org/presentationml/2006/main">
  <p:tag name="TIMING" val="|6.5|11.4|6.2|6|8.4"/>
</p:tagLst>
</file>

<file path=ppt/tags/tag3.xml><?xml version="1.0" encoding="utf-8"?>
<p:tagLst xmlns:a="http://schemas.openxmlformats.org/drawingml/2006/main" xmlns:r="http://schemas.openxmlformats.org/officeDocument/2006/relationships" xmlns:p="http://schemas.openxmlformats.org/presentationml/2006/main">
  <p:tag name="TIMING" val="|0.5|11.7|38.1"/>
</p:tagLst>
</file>

<file path=ppt/tags/tag4.xml><?xml version="1.0" encoding="utf-8"?>
<p:tagLst xmlns:a="http://schemas.openxmlformats.org/drawingml/2006/main" xmlns:r="http://schemas.openxmlformats.org/officeDocument/2006/relationships" xmlns:p="http://schemas.openxmlformats.org/presentationml/2006/main">
  <p:tag name="TIMING" val="|0.4|28.9|40.3|22.7|29.6"/>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882</TotalTime>
  <Words>4475</Words>
  <Application>Microsoft Office PowerPoint</Application>
  <PresentationFormat>Widescreen</PresentationFormat>
  <Paragraphs>280</Paragraphs>
  <Slides>71</Slides>
  <Notes>2</Notes>
  <HiddenSlides>0</HiddenSlides>
  <MMClips>1</MMClips>
  <ScaleCrop>false</ScaleCrop>
  <HeadingPairs>
    <vt:vector size="8" baseType="variant">
      <vt:variant>
        <vt:lpstr>Fonts Used</vt:lpstr>
      </vt:variant>
      <vt:variant>
        <vt:i4>21</vt:i4>
      </vt:variant>
      <vt:variant>
        <vt:lpstr>Theme</vt:lpstr>
      </vt:variant>
      <vt:variant>
        <vt:i4>1</vt:i4>
      </vt:variant>
      <vt:variant>
        <vt:lpstr>Embedded OLE Servers</vt:lpstr>
      </vt:variant>
      <vt:variant>
        <vt:i4>1</vt:i4>
      </vt:variant>
      <vt:variant>
        <vt:lpstr>Slide Titles</vt:lpstr>
      </vt:variant>
      <vt:variant>
        <vt:i4>71</vt:i4>
      </vt:variant>
    </vt:vector>
  </HeadingPairs>
  <TitlesOfParts>
    <vt:vector size="94" baseType="lpstr">
      <vt:lpstr>Arial</vt:lpstr>
      <vt:lpstr>Arial Black</vt:lpstr>
      <vt:lpstr>Calibri</vt:lpstr>
      <vt:lpstr>Calibri Light</vt:lpstr>
      <vt:lpstr>Cambria Math</vt:lpstr>
      <vt:lpstr>erdana</vt:lpstr>
      <vt:lpstr>Google Sans</vt:lpstr>
      <vt:lpstr>Helvetica Neue</vt:lpstr>
      <vt:lpstr>Inter</vt:lpstr>
      <vt:lpstr>inter-regular</vt:lpstr>
      <vt:lpstr>Marlett</vt:lpstr>
      <vt:lpstr>Microsoft Sans Serif</vt:lpstr>
      <vt:lpstr>Nunito</vt:lpstr>
      <vt:lpstr>open sans</vt:lpstr>
      <vt:lpstr>open sans</vt:lpstr>
      <vt:lpstr>source-serif-pro</vt:lpstr>
      <vt:lpstr>Symbol</vt:lpstr>
      <vt:lpstr>Times New Roman</vt:lpstr>
      <vt:lpstr>Verdana</vt:lpstr>
      <vt:lpstr>Verdana,Bold</vt:lpstr>
      <vt:lpstr>Wingdings</vt:lpstr>
      <vt:lpstr>Office Theme</vt:lpstr>
      <vt:lpstr>Equation</vt:lpstr>
      <vt:lpstr>PowerPoint Presentation</vt:lpstr>
      <vt:lpstr>Generative models:</vt:lpstr>
      <vt:lpstr>How generative modeling works</vt:lpstr>
      <vt:lpstr>PowerPoint Presentation</vt:lpstr>
      <vt:lpstr>PowerPoint Presentation</vt:lpstr>
      <vt:lpstr>The reason you want to fit a distribution to your data is it can be easier to work with and it is also more general.- it applies to every experiment of the same type. It is many types: Normal Exponential  Gamma and so on. </vt:lpstr>
      <vt:lpstr>Normal Distribution:</vt:lpstr>
      <vt:lpstr>Normal distribution can be of any type:</vt:lpstr>
      <vt:lpstr>PowerPoint Presentation</vt:lpstr>
      <vt:lpstr>PowerPoint Presentation</vt:lpstr>
      <vt:lpstr>PowerPoint Presentation</vt:lpstr>
      <vt:lpstr>Let’s plot the mean:</vt:lpstr>
      <vt:lpstr>PowerPoint Presentation</vt:lpstr>
      <vt:lpstr>Instead of mean, if we are dealing with SD:</vt:lpstr>
      <vt:lpstr>PowerPoint Presentation</vt:lpstr>
      <vt:lpstr>What is exponential distribution?</vt:lpstr>
      <vt:lpstr>PowerPoint Presentation</vt:lpstr>
      <vt:lpstr>PowerPoint Presentation</vt:lpstr>
      <vt:lpstr>PowerPoint Presentation</vt:lpstr>
      <vt:lpstr>Assume that you have a lot data about how much time passed between message.</vt:lpstr>
      <vt:lpstr>PowerPoint Presentation</vt:lpstr>
      <vt:lpstr>PowerPoint Presentation</vt:lpstr>
      <vt:lpstr>For x1 to xn</vt:lpstr>
      <vt:lpstr>PowerPoint Presentation</vt:lpstr>
      <vt:lpstr>PowerPoint Presentation</vt:lpstr>
      <vt:lpstr>PowerPoint Presentation</vt:lpstr>
      <vt:lpstr>Bayesian learning:</vt:lpstr>
      <vt:lpstr>Features of Bayesian learning methods</vt:lpstr>
      <vt:lpstr>BAYES THEOREM</vt:lpstr>
      <vt:lpstr>Derivation of Bayes’ theorem</vt:lpstr>
      <vt:lpstr>Bayes’ theorem, alternative form</vt:lpstr>
      <vt:lpstr>PowerPoint Presentation</vt:lpstr>
      <vt:lpstr>PowerPoint Presentation</vt:lpstr>
      <vt:lpstr>Example</vt:lpstr>
      <vt:lpstr>Example</vt:lpstr>
      <vt:lpstr>PowerPoint Presentation</vt:lpstr>
      <vt:lpstr>Basic Probability</vt:lpstr>
      <vt:lpstr>BAYES THEOREM AND CONCEPT LEARNING</vt:lpstr>
      <vt:lpstr>Brute-Force Bayes Concept Learning</vt:lpstr>
      <vt:lpstr>PowerPoint Presentation</vt:lpstr>
      <vt:lpstr>PowerPoint Presentation</vt:lpstr>
      <vt:lpstr>Bayes Optimal Classifier:</vt:lpstr>
      <vt:lpstr>Gibbs Classifier</vt:lpstr>
      <vt:lpstr>Naive Bayes Classifier:</vt:lpstr>
      <vt:lpstr>PowerPoint Presentation</vt:lpstr>
      <vt:lpstr>EM Algorithm:</vt:lpstr>
      <vt:lpstr>PowerPoint Presentation</vt:lpstr>
      <vt:lpstr>PowerPoint Presentation</vt:lpstr>
      <vt:lpstr>How Expectation-Maximization (EM)  Algorithm Works: </vt:lpstr>
      <vt:lpstr>Model evaluation and hyperparameter tuning</vt:lpstr>
      <vt:lpstr>Streamlining Workflows with Pipelines:</vt:lpstr>
      <vt:lpstr>PowerPoint Presentation</vt:lpstr>
      <vt:lpstr>PowerPoint Presentation</vt:lpstr>
      <vt:lpstr>Using kfold Cross Validation to Access Model Performance</vt:lpstr>
      <vt:lpstr>Workflow of cross validation:</vt:lpstr>
      <vt:lpstr>K-fold Cross-Validation:</vt:lpstr>
      <vt:lpstr>K-fold Cross-Validation Process:</vt:lpstr>
      <vt:lpstr>K-Fold Cross-validation</vt:lpstr>
      <vt:lpstr>PowerPoint Presentation</vt:lpstr>
      <vt:lpstr>Leave-one-out Cross Validation</vt:lpstr>
      <vt:lpstr>Leave-p-out: p number reflect number of test set in single iteration</vt:lpstr>
      <vt:lpstr>Debugging Algorithms with Learning and Validation Curves:</vt:lpstr>
      <vt:lpstr>PowerPoint Presentation</vt:lpstr>
      <vt:lpstr>PowerPoint Presentation</vt:lpstr>
      <vt:lpstr>PowerPoint Presentation</vt:lpstr>
      <vt:lpstr>Interpreting a Validation Curve:</vt:lpstr>
      <vt:lpstr>Fine-Tuning Machine Learning Models via Grid Search:</vt:lpstr>
      <vt:lpstr>Grid Search:</vt:lpstr>
      <vt:lpstr>PowerPoint Presentation</vt:lpstr>
      <vt:lpstr>How to Apply GridSearchCV?</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UNIT-3</dc:title>
  <dc:creator>Ramanjot</dc:creator>
  <cp:lastModifiedBy>Ramanjot</cp:lastModifiedBy>
  <cp:revision>220</cp:revision>
  <dcterms:created xsi:type="dcterms:W3CDTF">2024-02-14T01:48:10Z</dcterms:created>
  <dcterms:modified xsi:type="dcterms:W3CDTF">2024-02-27T09:51:18Z</dcterms:modified>
</cp:coreProperties>
</file>